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72" r:id="rId3"/>
    <p:sldId id="270" r:id="rId4"/>
    <p:sldId id="259" r:id="rId5"/>
    <p:sldId id="264" r:id="rId6"/>
    <p:sldId id="274" r:id="rId7"/>
    <p:sldId id="260" r:id="rId8"/>
    <p:sldId id="276" r:id="rId9"/>
    <p:sldId id="275" r:id="rId10"/>
    <p:sldId id="277" r:id="rId11"/>
    <p:sldId id="261" r:id="rId12"/>
    <p:sldId id="262" r:id="rId13"/>
    <p:sldId id="269" r:id="rId14"/>
    <p:sldId id="305" r:id="rId15"/>
    <p:sldId id="263" r:id="rId16"/>
    <p:sldId id="278" r:id="rId17"/>
    <p:sldId id="298" r:id="rId18"/>
    <p:sldId id="273" r:id="rId19"/>
    <p:sldId id="267" r:id="rId20"/>
    <p:sldId id="280" r:id="rId21"/>
    <p:sldId id="266" r:id="rId22"/>
    <p:sldId id="279" r:id="rId23"/>
    <p:sldId id="299" r:id="rId24"/>
    <p:sldId id="283" r:id="rId25"/>
    <p:sldId id="300" r:id="rId26"/>
    <p:sldId id="281" r:id="rId27"/>
    <p:sldId id="282" r:id="rId28"/>
    <p:sldId id="287" r:id="rId29"/>
    <p:sldId id="284" r:id="rId30"/>
    <p:sldId id="306" r:id="rId31"/>
    <p:sldId id="285" r:id="rId32"/>
    <p:sldId id="297" r:id="rId33"/>
    <p:sldId id="258" r:id="rId34"/>
    <p:sldId id="303" r:id="rId35"/>
    <p:sldId id="301" r:id="rId36"/>
    <p:sldId id="302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4" r:id="rId47"/>
    <p:sldId id="307" r:id="rId48"/>
    <p:sldId id="30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26" Type="http://schemas.openxmlformats.org/officeDocument/2006/relationships/image" Target="../media/image55.wmf"/><Relationship Id="rId39" Type="http://schemas.openxmlformats.org/officeDocument/2006/relationships/image" Target="../media/image68.wmf"/><Relationship Id="rId3" Type="http://schemas.openxmlformats.org/officeDocument/2006/relationships/image" Target="../media/image32.wmf"/><Relationship Id="rId21" Type="http://schemas.openxmlformats.org/officeDocument/2006/relationships/image" Target="../media/image50.wmf"/><Relationship Id="rId34" Type="http://schemas.openxmlformats.org/officeDocument/2006/relationships/image" Target="../media/image63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5" Type="http://schemas.openxmlformats.org/officeDocument/2006/relationships/image" Target="../media/image54.wmf"/><Relationship Id="rId33" Type="http://schemas.openxmlformats.org/officeDocument/2006/relationships/image" Target="../media/image62.wmf"/><Relationship Id="rId38" Type="http://schemas.openxmlformats.org/officeDocument/2006/relationships/image" Target="../media/image67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29" Type="http://schemas.openxmlformats.org/officeDocument/2006/relationships/image" Target="../media/image58.wmf"/><Relationship Id="rId41" Type="http://schemas.openxmlformats.org/officeDocument/2006/relationships/image" Target="../media/image70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24" Type="http://schemas.openxmlformats.org/officeDocument/2006/relationships/image" Target="../media/image53.wmf"/><Relationship Id="rId32" Type="http://schemas.openxmlformats.org/officeDocument/2006/relationships/image" Target="../media/image61.wmf"/><Relationship Id="rId37" Type="http://schemas.openxmlformats.org/officeDocument/2006/relationships/image" Target="../media/image66.wmf"/><Relationship Id="rId40" Type="http://schemas.openxmlformats.org/officeDocument/2006/relationships/image" Target="../media/image69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23" Type="http://schemas.openxmlformats.org/officeDocument/2006/relationships/image" Target="../media/image52.wmf"/><Relationship Id="rId28" Type="http://schemas.openxmlformats.org/officeDocument/2006/relationships/image" Target="../media/image57.wmf"/><Relationship Id="rId36" Type="http://schemas.openxmlformats.org/officeDocument/2006/relationships/image" Target="../media/image65.wmf"/><Relationship Id="rId10" Type="http://schemas.openxmlformats.org/officeDocument/2006/relationships/image" Target="../media/image39.wmf"/><Relationship Id="rId19" Type="http://schemas.openxmlformats.org/officeDocument/2006/relationships/image" Target="../media/image48.wmf"/><Relationship Id="rId31" Type="http://schemas.openxmlformats.org/officeDocument/2006/relationships/image" Target="../media/image60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Relationship Id="rId22" Type="http://schemas.openxmlformats.org/officeDocument/2006/relationships/image" Target="../media/image51.wmf"/><Relationship Id="rId27" Type="http://schemas.openxmlformats.org/officeDocument/2006/relationships/image" Target="../media/image56.wmf"/><Relationship Id="rId30" Type="http://schemas.openxmlformats.org/officeDocument/2006/relationships/image" Target="../media/image59.wmf"/><Relationship Id="rId35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8AA9-C89F-4052-B3DA-C992C72A0A5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FD309-B484-4881-9007-92F4B34FC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FD309-B484-4881-9007-92F4B34FC8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control" Target="../activeX/activeX41.xml"/><Relationship Id="rId47" Type="http://schemas.openxmlformats.org/officeDocument/2006/relationships/control" Target="../activeX/activeX46.xml"/><Relationship Id="rId50" Type="http://schemas.openxmlformats.org/officeDocument/2006/relationships/image" Target="../media/image72.wmf"/><Relationship Id="rId55" Type="http://schemas.openxmlformats.org/officeDocument/2006/relationships/image" Target="../media/image77.wmf"/><Relationship Id="rId63" Type="http://schemas.openxmlformats.org/officeDocument/2006/relationships/image" Target="../media/image85.wmf"/><Relationship Id="rId68" Type="http://schemas.openxmlformats.org/officeDocument/2006/relationships/image" Target="../media/image90.wmf"/><Relationship Id="rId76" Type="http://schemas.openxmlformats.org/officeDocument/2006/relationships/image" Target="../media/image98.wmf"/><Relationship Id="rId84" Type="http://schemas.openxmlformats.org/officeDocument/2006/relationships/image" Target="../media/image106.wmf"/><Relationship Id="rId89" Type="http://schemas.openxmlformats.org/officeDocument/2006/relationships/image" Target="../media/image111.wmf"/><Relationship Id="rId7" Type="http://schemas.openxmlformats.org/officeDocument/2006/relationships/control" Target="../activeX/activeX6.xml"/><Relationship Id="rId71" Type="http://schemas.openxmlformats.org/officeDocument/2006/relationships/image" Target="../media/image93.w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9" Type="http://schemas.openxmlformats.org/officeDocument/2006/relationships/control" Target="../activeX/activeX28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control" Target="../activeX/activeX39.xml"/><Relationship Id="rId45" Type="http://schemas.openxmlformats.org/officeDocument/2006/relationships/control" Target="../activeX/activeX44.xml"/><Relationship Id="rId53" Type="http://schemas.openxmlformats.org/officeDocument/2006/relationships/image" Target="../media/image75.wmf"/><Relationship Id="rId58" Type="http://schemas.openxmlformats.org/officeDocument/2006/relationships/image" Target="../media/image80.wmf"/><Relationship Id="rId66" Type="http://schemas.openxmlformats.org/officeDocument/2006/relationships/image" Target="../media/image88.wmf"/><Relationship Id="rId74" Type="http://schemas.openxmlformats.org/officeDocument/2006/relationships/image" Target="../media/image96.wmf"/><Relationship Id="rId79" Type="http://schemas.openxmlformats.org/officeDocument/2006/relationships/image" Target="../media/image101.wmf"/><Relationship Id="rId87" Type="http://schemas.openxmlformats.org/officeDocument/2006/relationships/image" Target="../media/image109.wmf"/><Relationship Id="rId5" Type="http://schemas.openxmlformats.org/officeDocument/2006/relationships/control" Target="../activeX/activeX4.xml"/><Relationship Id="rId61" Type="http://schemas.openxmlformats.org/officeDocument/2006/relationships/image" Target="../media/image83.wmf"/><Relationship Id="rId82" Type="http://schemas.openxmlformats.org/officeDocument/2006/relationships/image" Target="../media/image104.wmf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43" Type="http://schemas.openxmlformats.org/officeDocument/2006/relationships/control" Target="../activeX/activeX42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78.wmf"/><Relationship Id="rId64" Type="http://schemas.openxmlformats.org/officeDocument/2006/relationships/image" Target="../media/image86.wmf"/><Relationship Id="rId69" Type="http://schemas.openxmlformats.org/officeDocument/2006/relationships/image" Target="../media/image91.wmf"/><Relationship Id="rId77" Type="http://schemas.openxmlformats.org/officeDocument/2006/relationships/image" Target="../media/image99.wmf"/><Relationship Id="rId8" Type="http://schemas.openxmlformats.org/officeDocument/2006/relationships/control" Target="../activeX/activeX7.xml"/><Relationship Id="rId51" Type="http://schemas.openxmlformats.org/officeDocument/2006/relationships/image" Target="../media/image73.wmf"/><Relationship Id="rId72" Type="http://schemas.openxmlformats.org/officeDocument/2006/relationships/image" Target="../media/image94.wmf"/><Relationship Id="rId80" Type="http://schemas.openxmlformats.org/officeDocument/2006/relationships/image" Target="../media/image102.wmf"/><Relationship Id="rId85" Type="http://schemas.openxmlformats.org/officeDocument/2006/relationships/image" Target="../media/image107.wmf"/><Relationship Id="rId3" Type="http://schemas.openxmlformats.org/officeDocument/2006/relationships/control" Target="../activeX/activeX2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46" Type="http://schemas.openxmlformats.org/officeDocument/2006/relationships/control" Target="../activeX/activeX45.xml"/><Relationship Id="rId59" Type="http://schemas.openxmlformats.org/officeDocument/2006/relationships/image" Target="../media/image81.wmf"/><Relationship Id="rId67" Type="http://schemas.openxmlformats.org/officeDocument/2006/relationships/image" Target="../media/image89.wmf"/><Relationship Id="rId20" Type="http://schemas.openxmlformats.org/officeDocument/2006/relationships/control" Target="../activeX/activeX19.xml"/><Relationship Id="rId41" Type="http://schemas.openxmlformats.org/officeDocument/2006/relationships/control" Target="../activeX/activeX40.xml"/><Relationship Id="rId54" Type="http://schemas.openxmlformats.org/officeDocument/2006/relationships/image" Target="../media/image76.wmf"/><Relationship Id="rId62" Type="http://schemas.openxmlformats.org/officeDocument/2006/relationships/image" Target="../media/image84.wmf"/><Relationship Id="rId70" Type="http://schemas.openxmlformats.org/officeDocument/2006/relationships/image" Target="../media/image92.wmf"/><Relationship Id="rId75" Type="http://schemas.openxmlformats.org/officeDocument/2006/relationships/image" Target="../media/image97.wmf"/><Relationship Id="rId83" Type="http://schemas.openxmlformats.org/officeDocument/2006/relationships/image" Target="../media/image105.wmf"/><Relationship Id="rId88" Type="http://schemas.openxmlformats.org/officeDocument/2006/relationships/image" Target="../media/image110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49" Type="http://schemas.openxmlformats.org/officeDocument/2006/relationships/image" Target="../media/image71.wmf"/><Relationship Id="rId57" Type="http://schemas.openxmlformats.org/officeDocument/2006/relationships/image" Target="../media/image79.wmf"/><Relationship Id="rId10" Type="http://schemas.openxmlformats.org/officeDocument/2006/relationships/control" Target="../activeX/activeX9.xml"/><Relationship Id="rId31" Type="http://schemas.openxmlformats.org/officeDocument/2006/relationships/control" Target="../activeX/activeX30.xml"/><Relationship Id="rId44" Type="http://schemas.openxmlformats.org/officeDocument/2006/relationships/control" Target="../activeX/activeX43.xml"/><Relationship Id="rId52" Type="http://schemas.openxmlformats.org/officeDocument/2006/relationships/image" Target="../media/image74.wmf"/><Relationship Id="rId60" Type="http://schemas.openxmlformats.org/officeDocument/2006/relationships/image" Target="../media/image82.wmf"/><Relationship Id="rId65" Type="http://schemas.openxmlformats.org/officeDocument/2006/relationships/image" Target="../media/image87.wmf"/><Relationship Id="rId73" Type="http://schemas.openxmlformats.org/officeDocument/2006/relationships/image" Target="../media/image95.wmf"/><Relationship Id="rId78" Type="http://schemas.openxmlformats.org/officeDocument/2006/relationships/image" Target="../media/image100.wmf"/><Relationship Id="rId81" Type="http://schemas.openxmlformats.org/officeDocument/2006/relationships/image" Target="../media/image103.wmf"/><Relationship Id="rId86" Type="http://schemas.openxmlformats.org/officeDocument/2006/relationships/image" Target="../media/image10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8.xml"/><Relationship Id="rId2" Type="http://schemas.openxmlformats.org/officeDocument/2006/relationships/control" Target="../activeX/activeX4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6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358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Сигналы регулировщика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1232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81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16890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Сейчас регулировщик опустил перед вами </a:t>
            </a:r>
            <a:r>
              <a:rPr lang="ru-RU" sz="4400" b="1" dirty="0">
                <a:solidFill>
                  <a:srgbClr val="FF0000"/>
                </a:solidFill>
              </a:rPr>
              <a:t>шлагбаум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024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" y="27324"/>
            <a:ext cx="9044250" cy="36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661440"/>
            <a:ext cx="295232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3 - </a:t>
            </a:r>
            <a:r>
              <a:rPr lang="ru-RU" sz="4400" b="1" dirty="0" smtClean="0">
                <a:solidFill>
                  <a:srgbClr val="FF0000"/>
                </a:solidFill>
              </a:rPr>
              <a:t>сигнал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6300192" y="1747664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84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ь\Pictures\regulirovshik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" y="1486835"/>
            <a:ext cx="9129557" cy="53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Если палка смотрит вправо, ехать не имеешь права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438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иль\Pictures\regulirovshik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" y="1408717"/>
            <a:ext cx="9151993" cy="54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27363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4- </a:t>
            </a:r>
            <a:r>
              <a:rPr lang="ru-RU" sz="4400" b="1" dirty="0" smtClean="0">
                <a:solidFill>
                  <a:srgbClr val="FF0000"/>
                </a:solidFill>
              </a:rPr>
              <a:t>сигнал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54605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Палка вверх устремлена — всем стоять велит она.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2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32129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Всем стоять, ждите смены сигнала! </a:t>
            </a:r>
            <a:r>
              <a:rPr lang="ru-RU" sz="4400" b="1" dirty="0"/>
              <a:t>Водителям, которые при </a:t>
            </a:r>
            <a:r>
              <a:rPr lang="ru-RU" sz="4400" b="1" dirty="0" smtClean="0"/>
              <a:t>  </a:t>
            </a:r>
            <a:r>
              <a:rPr lang="ru-RU" sz="4400" b="1" dirty="0"/>
              <a:t>поднятии регулировщиком руки вверх не могут остановиться, не прибегая к экстренному торможению </a:t>
            </a:r>
            <a:r>
              <a:rPr lang="ru-RU" sz="4400" b="1" dirty="0" smtClean="0"/>
              <a:t> разрешается </a:t>
            </a:r>
            <a:r>
              <a:rPr lang="ru-RU" sz="4400" b="1" dirty="0"/>
              <a:t>дальнейшее движение.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56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1403648" y="105273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3323283" y="33265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6923112" y="56990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6516216" y="175501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2212218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4-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21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Часть 1. </a:t>
            </a:r>
            <a:r>
              <a:rPr lang="ru-RU" sz="2400" b="1" dirty="0">
                <a:solidFill>
                  <a:srgbClr val="FF0000"/>
                </a:solidFill>
              </a:rPr>
              <a:t>Проезд на запрещающий сигнал светофора или на запрещающий жест регулировщика</a:t>
            </a:r>
            <a:r>
              <a:rPr lang="ru-RU" sz="2400" b="1" dirty="0"/>
              <a:t>, за исключением случаев, предусмотренных частью 1 статьи 12.10 настоящего Кодекса и частью 2 настоящей статьи, влечет наложение административного штрафа в размере </a:t>
            </a:r>
            <a:r>
              <a:rPr lang="ru-RU" sz="2400" b="1" dirty="0">
                <a:solidFill>
                  <a:srgbClr val="FF0000"/>
                </a:solidFill>
              </a:rPr>
              <a:t>одной тысячи рублей</a:t>
            </a:r>
            <a:r>
              <a:rPr lang="ru-RU" sz="2400" b="1" dirty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Часть 2. </a:t>
            </a:r>
            <a:r>
              <a:rPr lang="ru-RU" sz="2400" b="1" dirty="0">
                <a:solidFill>
                  <a:srgbClr val="FF0000"/>
                </a:solidFill>
              </a:rPr>
              <a:t>Невыполнение требования Правил дорожного движения об остановке перед стоп-линией</a:t>
            </a:r>
            <a:r>
              <a:rPr lang="ru-RU" sz="2400" b="1" dirty="0"/>
              <a:t>, обозначенной дорожными знаками или разметкой проезжей части дороги, при запрещающем сигнале светофора или запрещающем жесте регулировщика влечет наложение административного штрафа в размере </a:t>
            </a:r>
            <a:r>
              <a:rPr lang="ru-RU" sz="2400" b="1" dirty="0">
                <a:solidFill>
                  <a:srgbClr val="FF0000"/>
                </a:solidFill>
              </a:rPr>
              <a:t>восьмисот рублей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 </a:t>
            </a:r>
          </a:p>
          <a:p>
            <a:r>
              <a:rPr lang="ru-RU" sz="2400" b="1" dirty="0"/>
              <a:t>Часть 3. </a:t>
            </a:r>
            <a:r>
              <a:rPr lang="ru-RU" sz="2400" b="1" dirty="0">
                <a:solidFill>
                  <a:srgbClr val="FF0000"/>
                </a:solidFill>
              </a:rPr>
              <a:t>Повторное совершение</a:t>
            </a:r>
            <a:r>
              <a:rPr lang="ru-RU" sz="2400" b="1" dirty="0"/>
              <a:t> административного правонарушения, предусмотренного частью 1 настоящей статьи, влечет наложение административного штрафа в размере </a:t>
            </a:r>
            <a:r>
              <a:rPr lang="ru-RU" sz="2400" b="1" dirty="0">
                <a:solidFill>
                  <a:srgbClr val="FF0000"/>
                </a:solidFill>
              </a:rPr>
              <a:t>пяти тысяч рублей или лишение права управления транспортными средствами на срок от четырех до шести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2592771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Разрешающие сигналы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Василь\Pictures\regulirovshik_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687"/>
            <a:ext cx="9144000" cy="54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3933056"/>
            <a:ext cx="252028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1- </a:t>
            </a:r>
            <a:r>
              <a:rPr lang="ru-RU" sz="4400" b="1" dirty="0" smtClean="0">
                <a:solidFill>
                  <a:srgbClr val="FF0000"/>
                </a:solidFill>
              </a:rPr>
              <a:t>сигнал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27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3762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Если боком стоит «браво» можно прямо иль направо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b="1" dirty="0" smtClean="0"/>
              <a:t>направо – только с крайней правой полосы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Трамваи</a:t>
            </a:r>
            <a:r>
              <a:rPr lang="ru-RU" b="1" dirty="0" smtClean="0"/>
              <a:t> </a:t>
            </a:r>
            <a:r>
              <a:rPr lang="ru-RU" b="1" dirty="0" smtClean="0"/>
              <a:t>–только прямо.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Безрельсовые ТС </a:t>
            </a:r>
            <a:r>
              <a:rPr lang="ru-RU" b="1" dirty="0" smtClean="0"/>
              <a:t>прямо </a:t>
            </a:r>
            <a:r>
              <a:rPr lang="ru-RU" b="1" dirty="0"/>
              <a:t>- со всех </a:t>
            </a:r>
            <a:r>
              <a:rPr lang="ru-RU" b="1" dirty="0" smtClean="0"/>
              <a:t>полос, </a:t>
            </a:r>
            <a:endParaRPr lang="ru-RU" b="1" dirty="0"/>
          </a:p>
        </p:txBody>
      </p:sp>
      <p:pic>
        <p:nvPicPr>
          <p:cNvPr id="1126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" y="0"/>
            <a:ext cx="91125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80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асиль\Pictures\re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"/>
            <a:ext cx="8534721" cy="68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93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614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" y="692696"/>
            <a:ext cx="9093410" cy="36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25144"/>
            <a:ext cx="601119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Боком встал, руки в карманы —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едем </a:t>
            </a:r>
            <a:r>
              <a:rPr lang="ru-RU" sz="3200" b="1" dirty="0">
                <a:solidFill>
                  <a:srgbClr val="00B050"/>
                </a:solidFill>
              </a:rPr>
              <a:t>прямо и направо!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802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Василь\Pictures\regulirovshik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5"/>
            <a:ext cx="916089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475"/>
            <a:ext cx="259228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2 - </a:t>
            </a:r>
            <a:r>
              <a:rPr lang="ru-RU" sz="4400" b="1" dirty="0" smtClean="0">
                <a:solidFill>
                  <a:srgbClr val="FF0000"/>
                </a:solidFill>
              </a:rPr>
              <a:t>сигнал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2288" y="24474"/>
            <a:ext cx="63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Если палка смотрит влево, ты на трассе королева (разрешён проезд в любом направлении).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91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249"/>
            <a:ext cx="9144000" cy="988977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Основные сигналы</a:t>
            </a:r>
          </a:p>
        </p:txBody>
      </p:sp>
      <p:pic>
        <p:nvPicPr>
          <p:cNvPr id="512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036496" cy="41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2474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Регулировщик подаёт сигналы положением корпуса тела и рук. </a:t>
            </a:r>
            <a:r>
              <a:rPr lang="ru-RU" dirty="0"/>
              <a:t>Для лучшей видимости сигналов регулировщик может применять жезл или диск с красным сигналом (</a:t>
            </a:r>
            <a:r>
              <a:rPr lang="ru-RU" dirty="0" err="1"/>
              <a:t>световозвращателем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697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32129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Трамваи </a:t>
            </a:r>
            <a:r>
              <a:rPr lang="ru-RU" b="1" dirty="0" smtClean="0"/>
              <a:t>только налево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Безрельсовые ТС </a:t>
            </a:r>
            <a:r>
              <a:rPr lang="ru-RU" b="1" dirty="0" smtClean="0"/>
              <a:t>направо </a:t>
            </a:r>
            <a:r>
              <a:rPr lang="ru-RU" b="1" dirty="0"/>
              <a:t>– с крайней правой полосы. </a:t>
            </a:r>
          </a:p>
          <a:p>
            <a:r>
              <a:rPr lang="ru-RU" b="1" dirty="0"/>
              <a:t>Налево </a:t>
            </a:r>
            <a:r>
              <a:rPr lang="ru-RU" b="1" dirty="0" smtClean="0"/>
              <a:t>и </a:t>
            </a:r>
            <a:r>
              <a:rPr lang="ru-RU" b="1" dirty="0"/>
              <a:t>на разворот – с крайней левой полосы. </a:t>
            </a:r>
          </a:p>
          <a:p>
            <a:r>
              <a:rPr lang="ru-RU" b="1" dirty="0"/>
              <a:t>Прямо - со всех полос. </a:t>
            </a:r>
          </a:p>
        </p:txBody>
      </p:sp>
      <p:pic>
        <p:nvPicPr>
          <p:cNvPr id="1331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" y="0"/>
            <a:ext cx="91125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48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силь\Pictures\regulirovshik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28" y="1340768"/>
            <a:ext cx="9221928" cy="54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954"/>
            <a:ext cx="252028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3 - сигнал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12" y="78394"/>
            <a:ext cx="6360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Если палка смотрит в рот, делай правый поворот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923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Все направо </a:t>
            </a:r>
            <a:r>
              <a:rPr lang="ru-RU" sz="4400" b="1" dirty="0"/>
              <a:t>– только с крайней правой полосы. </a:t>
            </a:r>
          </a:p>
        </p:txBody>
      </p:sp>
      <p:pic>
        <p:nvPicPr>
          <p:cNvPr id="1229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74"/>
            <a:ext cx="9001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6084168" y="2060848"/>
            <a:ext cx="648072" cy="530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79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асиль\Pictures\reg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22"/>
            <a:ext cx="8568952" cy="68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573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Регулировщик – главное лицо на дороге. Он отменяет действие знаков приоритета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pic>
        <p:nvPicPr>
          <p:cNvPr id="1741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5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4608004" y="1196752"/>
            <a:ext cx="360040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38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248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662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2196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400" b="1" dirty="0" smtClean="0"/>
              <a:t>Сигналы регулировщика отменяют только знаки приоритета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3"/>
          <p:cNvSpPr/>
          <p:nvPr/>
        </p:nvSpPr>
        <p:spPr>
          <a:xfrm>
            <a:off x="6891108" y="1700808"/>
            <a:ext cx="2001372" cy="2880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3059832" y="1484784"/>
            <a:ext cx="576065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7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1"/>
            <a:ext cx="8229600" cy="15841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/>
              <a:t>Регулировщик – </a:t>
            </a:r>
            <a:r>
              <a:rPr lang="ru-RU" sz="4400" b="1" dirty="0" smtClean="0"/>
              <a:t> отменяет </a:t>
            </a:r>
            <a:r>
              <a:rPr lang="ru-RU" sz="4400" b="1" dirty="0"/>
              <a:t>действие сигналов светофора</a:t>
            </a:r>
          </a:p>
        </p:txBody>
      </p:sp>
      <p:pic>
        <p:nvPicPr>
          <p:cNvPr id="1638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8" y="0"/>
            <a:ext cx="917406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 rot="5400000">
            <a:off x="1845415" y="1027314"/>
            <a:ext cx="605459" cy="1056946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9022788">
            <a:off x="4062532" y="527957"/>
            <a:ext cx="331605" cy="16653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94069" y="1253057"/>
            <a:ext cx="1641514" cy="21514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051720" y="908718"/>
            <a:ext cx="1947398" cy="18388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05942">
            <a:off x="2810123" y="976842"/>
            <a:ext cx="242316" cy="16654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31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89040"/>
            <a:ext cx="8640960" cy="28803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Водители и пассажиры должны выполнять требования сигналов и распоряжения регулировщика, даже если они противоречат сигналам светофора, требованиям дорожных знаков или разметки».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Василь\Pictures\pdd_14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16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90592"/>
            <a:ext cx="9144000" cy="13674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регулировщик </a:t>
            </a:r>
            <a:r>
              <a:rPr lang="ru-RU" b="1" dirty="0" smtClean="0"/>
              <a:t>  </a:t>
            </a:r>
            <a:r>
              <a:rPr lang="ru-RU" b="1" dirty="0"/>
              <a:t>требует, чтобы водитель перестроился на край проезжей части и остановился</a:t>
            </a:r>
          </a:p>
        </p:txBody>
      </p:sp>
      <p:pic>
        <p:nvPicPr>
          <p:cNvPr id="1843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71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5024"/>
            <a:ext cx="9144000" cy="33123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/>
              <a:t>Всем стоять! На светофоры не смотреть! На знаки приоритета не смотреть! С этого момента </a:t>
            </a:r>
            <a:r>
              <a:rPr lang="ru-RU" sz="3600" b="1" dirty="0">
                <a:solidFill>
                  <a:srgbClr val="FF0000"/>
                </a:solidFill>
              </a:rPr>
              <a:t>я</a:t>
            </a:r>
            <a:r>
              <a:rPr lang="ru-RU" sz="3600" b="1" dirty="0"/>
              <a:t>, </a:t>
            </a:r>
            <a:r>
              <a:rPr lang="ru-RU" sz="3600" b="1" dirty="0">
                <a:solidFill>
                  <a:srgbClr val="FF0000"/>
                </a:solidFill>
              </a:rPr>
              <a:t>регулировщик</a:t>
            </a:r>
            <a:r>
              <a:rPr lang="ru-RU" sz="3600" b="1" dirty="0"/>
              <a:t>, буду определять очерёдность движения на перекрёстке! </a:t>
            </a:r>
          </a:p>
        </p:txBody>
      </p:sp>
      <p:pic>
        <p:nvPicPr>
          <p:cNvPr id="307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5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99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09649"/>
              </p:ext>
            </p:extLst>
          </p:nvPr>
        </p:nvGraphicFramePr>
        <p:xfrm>
          <a:off x="251520" y="188640"/>
          <a:ext cx="8229600" cy="11887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Статья 12.25</a:t>
                      </a:r>
                      <a:r>
                        <a:rPr lang="ru-RU" sz="2400" b="1" dirty="0"/>
                        <a:t>. Невыполнение требования о предоставлении транспортного средства или об остановке транспортного средства.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87139"/>
              </p:ext>
            </p:extLst>
          </p:nvPr>
        </p:nvGraphicFramePr>
        <p:xfrm>
          <a:off x="323528" y="1340768"/>
          <a:ext cx="8820472" cy="4824536"/>
        </p:xfrm>
        <a:graphic>
          <a:graphicData uri="http://schemas.openxmlformats.org/drawingml/2006/table">
            <a:tbl>
              <a:tblPr/>
              <a:tblGrid>
                <a:gridCol w="8820472"/>
              </a:tblGrid>
              <a:tr h="393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069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Часть 1.</a:t>
                      </a:r>
                      <a:r>
                        <a:rPr lang="ru-RU" sz="2400" b="1" dirty="0">
                          <a:effectLst/>
                        </a:rPr>
                        <a:t> Невыполнение требования о предоставлении транспортного средства сотрудникам полиции или иным лицам, которым в случаях, предусмотренных законодательством, предоставлено право использовать транспортные средства, влечет наложение административного штрафа в размере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пятисот рублей</a:t>
                      </a:r>
                      <a:r>
                        <a:rPr lang="ru-RU" sz="2400" b="1" dirty="0">
                          <a:effectLst/>
                        </a:rPr>
                        <a:t>.</a:t>
                      </a:r>
                    </a:p>
                    <a:p>
                      <a:pPr algn="just"/>
                      <a:endParaRPr lang="ru-RU" sz="2400" b="1" dirty="0">
                        <a:effectLst/>
                      </a:endParaRPr>
                    </a:p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Часть 2.</a:t>
                      </a:r>
                      <a:r>
                        <a:rPr lang="ru-RU" sz="2400" b="1" dirty="0"/>
                        <a:t> Невыполнение законного требования сотрудника полиции об остановке транспортного средства влечет наложение административного штрафа в размере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от пятисот до восьмисот рублей.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674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3438" y="260648"/>
            <a:ext cx="3563362" cy="5865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Регулировщик может подавать жестами рук и другие сигналы, понятные водителям </a:t>
            </a:r>
          </a:p>
        </p:txBody>
      </p:sp>
      <p:pic>
        <p:nvPicPr>
          <p:cNvPr id="11266" name="Picture 2" descr="C:\Users\Василь\Pictures\36082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2343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1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498"/>
            <a:ext cx="8229600" cy="87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>
                <a:solidFill>
                  <a:srgbClr val="FF0000"/>
                </a:solidFill>
              </a:rPr>
              <a:t>обозначения дополнительных жестов</a:t>
            </a:r>
            <a:r>
              <a:rPr lang="ru-RU" sz="3900" b="1" dirty="0" smtClean="0">
                <a:solidFill>
                  <a:srgbClr val="FF0000"/>
                </a:solidFill>
              </a:rPr>
              <a:t>:</a:t>
            </a:r>
            <a:endParaRPr lang="ru-RU" sz="3900" b="1" dirty="0">
              <a:solidFill>
                <a:srgbClr val="FF0000"/>
              </a:solidFill>
            </a:endParaRPr>
          </a:p>
          <a:p>
            <a:r>
              <a:rPr lang="ru-RU" dirty="0"/>
              <a:t>1) </a:t>
            </a:r>
            <a:r>
              <a:rPr lang="ru-RU" b="1" i="1" dirty="0"/>
              <a:t>Круговые движения жезлом перед грудью </a:t>
            </a:r>
            <a:r>
              <a:rPr lang="ru-RU" dirty="0"/>
              <a:t>– требование ускорить движение транспортных средств, едущих со стороны правого и левого плеча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2) </a:t>
            </a:r>
            <a:r>
              <a:rPr lang="ru-RU" b="1" i="1" dirty="0"/>
              <a:t>Взмахи левой рукой сверху вниз </a:t>
            </a:r>
            <a:r>
              <a:rPr lang="ru-RU" dirty="0"/>
              <a:t>(слева направо) означают требование ускорить поворот налево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3) </a:t>
            </a:r>
            <a:r>
              <a:rPr lang="ru-RU" b="1" i="1" dirty="0"/>
              <a:t>Взмахи левой рукой сверху вниз и налево </a:t>
            </a:r>
            <a:r>
              <a:rPr lang="ru-RU" dirty="0"/>
              <a:t>означают требование быстрее поворачивать направо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4) </a:t>
            </a:r>
            <a:r>
              <a:rPr lang="ru-RU" b="1" i="1" dirty="0"/>
              <a:t>Правая рука вверх </a:t>
            </a:r>
            <a:r>
              <a:rPr lang="ru-RU" dirty="0"/>
              <a:t>– регулировщик смотрит на водителя, не успевающего остановиться, и левой рукой показывает, что можно проезжать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479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ь\Pictures\iCAG1PR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" y="1124744"/>
            <a:ext cx="90320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Дополнительный сигнал свистком подается для привлечения внимания участников движения.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79180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909301"/>
            <a:ext cx="9144000" cy="25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" tIns="-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1.Разрешается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ли Вам продолжить движение,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если регулировщик поднял руку вверх после того,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как Вы въехали на перекресток?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Не разрешается.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Разрешается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, только если Вы поворачиваете направо.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800" b="1" dirty="0">
                <a:cs typeface="Arial" pitchFamily="34" charset="0"/>
              </a:rPr>
              <a:t> Р</a:t>
            </a:r>
            <a:r>
              <a:rPr lang="ru-RU" altLang="ru-RU" sz="2800" b="1" dirty="0" smtClean="0">
                <a:cs typeface="Arial" pitchFamily="34" charset="0"/>
              </a:rPr>
              <a:t>азрешается.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0" y="3446549"/>
            <a:ext cx="8856984" cy="25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" tIns="-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2.Какое значение имеет сигнал свистком,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подаваемый регулировщиком?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Вы должны немедленно остановиться.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Сигнал подается для привлечения внимания участников движения.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Вы должны ускорить движение. 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83632"/>
            <a:ext cx="853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Вопросы для самоконтроля</a:t>
            </a:r>
            <a:endParaRPr lang="ru-RU" sz="3200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10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1" name="HTMLHidden1" r:id="rId3" imgW="914400" imgH="228600"/>
        </mc:Choice>
        <mc:Fallback>
          <p:control name="HTMLHidden1" r:id="rId3" imgW="914400" imgH="228600">
            <p:pic>
              <p:nvPicPr>
                <p:cNvPr id="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2" name="HTMLHidden2" r:id="rId4" imgW="914400" imgH="228600"/>
        </mc:Choice>
        <mc:Fallback>
          <p:control name="HTMLHidden2" r:id="rId4" imgW="914400" imgH="228600">
            <p:pic>
              <p:nvPicPr>
                <p:cNvPr id="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3" name="HTMLHidden3" r:id="rId5" imgW="914400" imgH="228600"/>
        </mc:Choice>
        <mc:Fallback>
          <p:control name="HTMLHidden3" r:id="rId5" imgW="914400" imgH="228600">
            <p:pic>
              <p:nvPicPr>
                <p:cNvPr id="0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4" name="HTMLHidden4" r:id="rId6" imgW="914400" imgH="228600"/>
        </mc:Choice>
        <mc:Fallback>
          <p:control name="HTMLHidden4" r:id="rId6" imgW="914400" imgH="228600">
            <p:pic>
              <p:nvPicPr>
                <p:cNvPr id="0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5" name="HTMLHidden5" r:id="rId7" imgW="914400" imgH="228600"/>
        </mc:Choice>
        <mc:Fallback>
          <p:control name="HTMLHidden5" r:id="rId7" imgW="914400" imgH="228600">
            <p:pic>
              <p:nvPicPr>
                <p:cNvPr id="0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6" name="HTMLHidden6" r:id="rId8" imgW="914400" imgH="228600"/>
        </mc:Choice>
        <mc:Fallback>
          <p:control name="HTMLHidden6" r:id="rId8" imgW="914400" imgH="228600">
            <p:pic>
              <p:nvPicPr>
                <p:cNvPr id="0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7" name="HTMLHidden7" r:id="rId9" imgW="914400" imgH="228600"/>
        </mc:Choice>
        <mc:Fallback>
          <p:control name="HTMLHidden7" r:id="rId9" imgW="914400" imgH="228600">
            <p:pic>
              <p:nvPicPr>
                <p:cNvPr id="0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8" name="HTMLHidden8" r:id="rId10" imgW="914400" imgH="228600"/>
        </mc:Choice>
        <mc:Fallback>
          <p:control name="HTMLHidden8" r:id="rId10" imgW="914400" imgH="228600">
            <p:pic>
              <p:nvPicPr>
                <p:cNvPr id="0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9" name="HTMLHidden9" r:id="rId11" imgW="914400" imgH="228600"/>
        </mc:Choice>
        <mc:Fallback>
          <p:control name="HTMLHidden9" r:id="rId11" imgW="914400" imgH="228600">
            <p:pic>
              <p:nvPicPr>
                <p:cNvPr id="0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0" name="HTMLHidden10" r:id="rId12" imgW="914400" imgH="228600"/>
        </mc:Choice>
        <mc:Fallback>
          <p:control name="HTMLHidden10" r:id="rId12" imgW="914400" imgH="228600">
            <p:pic>
              <p:nvPicPr>
                <p:cNvPr id="0" name="HTMLHidde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1" name="HTMLHidden11" r:id="rId13" imgW="914400" imgH="228600"/>
        </mc:Choice>
        <mc:Fallback>
          <p:control name="HTMLHidden11" r:id="rId13" imgW="914400" imgH="228600">
            <p:pic>
              <p:nvPicPr>
                <p:cNvPr id="0" name="HTMLHidde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2" name="HTMLHidden12" r:id="rId14" imgW="914400" imgH="228600"/>
        </mc:Choice>
        <mc:Fallback>
          <p:control name="HTMLHidden12" r:id="rId14" imgW="914400" imgH="228600">
            <p:pic>
              <p:nvPicPr>
                <p:cNvPr id="0" name="HTMLHidde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3" name="HTMLHidden13" r:id="rId15" imgW="914400" imgH="228600"/>
        </mc:Choice>
        <mc:Fallback>
          <p:control name="HTMLHidden13" r:id="rId15" imgW="914400" imgH="228600">
            <p:pic>
              <p:nvPicPr>
                <p:cNvPr id="0" name="HTMLHidde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4" name="HTMLHidden14" r:id="rId16" imgW="914400" imgH="228600"/>
        </mc:Choice>
        <mc:Fallback>
          <p:control name="HTMLHidden14" r:id="rId16" imgW="914400" imgH="228600">
            <p:pic>
              <p:nvPicPr>
                <p:cNvPr id="0" name="HTMLHidde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5" name="HTMLOption1" r:id="rId17" imgW="257040" imgH="304920"/>
        </mc:Choice>
        <mc:Fallback>
          <p:control name="HTMLOption1" r:id="rId17" imgW="25704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6" name="HTMLOption2" r:id="rId18" imgW="257040" imgH="304920"/>
        </mc:Choice>
        <mc:Fallback>
          <p:control name="HTMLOption2" r:id="rId18" imgW="25704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7" name="HTMLOption3" r:id="rId19" imgW="257040" imgH="304920"/>
        </mc:Choice>
        <mc:Fallback>
          <p:control name="HTMLOption3" r:id="rId19" imgW="25704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8" name="HTMLHidden15" r:id="rId20" imgW="914400" imgH="228600"/>
        </mc:Choice>
        <mc:Fallback>
          <p:control name="HTMLHidden15" r:id="rId20" imgW="914400" imgH="228600">
            <p:pic>
              <p:nvPicPr>
                <p:cNvPr id="0" name="HTMLHidde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9" name="HTMLHidden16" r:id="rId21" imgW="914400" imgH="228600"/>
        </mc:Choice>
        <mc:Fallback>
          <p:control name="HTMLHidden16" r:id="rId21" imgW="914400" imgH="228600">
            <p:pic>
              <p:nvPicPr>
                <p:cNvPr id="0" name="HTMLHidde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0" name="HTMLHidden17" r:id="rId22" imgW="914400" imgH="228600"/>
        </mc:Choice>
        <mc:Fallback>
          <p:control name="HTMLHidden17" r:id="rId22" imgW="914400" imgH="228600">
            <p:pic>
              <p:nvPicPr>
                <p:cNvPr id="0" name="HTMLHidde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1" name="HTMLHidden18" r:id="rId23" imgW="914400" imgH="228600"/>
        </mc:Choice>
        <mc:Fallback>
          <p:control name="HTMLHidden18" r:id="rId23" imgW="914400" imgH="228600">
            <p:pic>
              <p:nvPicPr>
                <p:cNvPr id="0" name="HTMLHidde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2" name="HTMLHidden19" r:id="rId24" imgW="914400" imgH="228600"/>
        </mc:Choice>
        <mc:Fallback>
          <p:control name="HTMLHidden19" r:id="rId24" imgW="914400" imgH="228600">
            <p:pic>
              <p:nvPicPr>
                <p:cNvPr id="0" name="HTMLHidde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3" name="HTMLHidden20" r:id="rId25" imgW="914400" imgH="228600"/>
        </mc:Choice>
        <mc:Fallback>
          <p:control name="HTMLHidden20" r:id="rId25" imgW="914400" imgH="228600">
            <p:pic>
              <p:nvPicPr>
                <p:cNvPr id="0" name="HTMLHidden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4" name="HTMLHidden21" r:id="rId26" imgW="914400" imgH="228600"/>
        </mc:Choice>
        <mc:Fallback>
          <p:control name="HTMLHidden21" r:id="rId26" imgW="914400" imgH="228600">
            <p:pic>
              <p:nvPicPr>
                <p:cNvPr id="0" name="HTMLHidde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5" name="HTMLHidden22" r:id="rId27" imgW="914400" imgH="228600"/>
        </mc:Choice>
        <mc:Fallback>
          <p:control name="HTMLHidden22" r:id="rId27" imgW="914400" imgH="228600">
            <p:pic>
              <p:nvPicPr>
                <p:cNvPr id="0" name="HTMLHidde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6" name="HTMLHidden23" r:id="rId28" imgW="914400" imgH="228600"/>
        </mc:Choice>
        <mc:Fallback>
          <p:control name="HTMLHidden23" r:id="rId28" imgW="914400" imgH="228600">
            <p:pic>
              <p:nvPicPr>
                <p:cNvPr id="0" name="HTMLHidde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7" name="HTMLHidden24" r:id="rId29" imgW="914400" imgH="228600"/>
        </mc:Choice>
        <mc:Fallback>
          <p:control name="HTMLHidden24" r:id="rId29" imgW="914400" imgH="228600">
            <p:pic>
              <p:nvPicPr>
                <p:cNvPr id="0" name="HTMLHidden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8" name="HTMLHidden25" r:id="rId30" imgW="914400" imgH="228600"/>
        </mc:Choice>
        <mc:Fallback>
          <p:control name="HTMLHidden25" r:id="rId30" imgW="914400" imgH="228600">
            <p:pic>
              <p:nvPicPr>
                <p:cNvPr id="0" name="HTMLHidden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9" name="HTMLHidden26" r:id="rId31" imgW="914400" imgH="228600"/>
        </mc:Choice>
        <mc:Fallback>
          <p:control name="HTMLHidden26" r:id="rId31" imgW="914400" imgH="228600">
            <p:pic>
              <p:nvPicPr>
                <p:cNvPr id="0" name="HTMLHidden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0" name="HTMLHidden27" r:id="rId32" imgW="914400" imgH="228600"/>
        </mc:Choice>
        <mc:Fallback>
          <p:control name="HTMLHidden27" r:id="rId32" imgW="914400" imgH="228600">
            <p:pic>
              <p:nvPicPr>
                <p:cNvPr id="0" name="HTMLHidden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1" name="HTMLHidden28" r:id="rId33" imgW="914400" imgH="228600"/>
        </mc:Choice>
        <mc:Fallback>
          <p:control name="HTMLHidden28" r:id="rId33" imgW="914400" imgH="228600">
            <p:pic>
              <p:nvPicPr>
                <p:cNvPr id="0" name="HTMLHidden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2" name="HTMLHidden29" r:id="rId34" imgW="914400" imgH="228600"/>
        </mc:Choice>
        <mc:Fallback>
          <p:control name="HTMLHidden29" r:id="rId34" imgW="914400" imgH="228600">
            <p:pic>
              <p:nvPicPr>
                <p:cNvPr id="0" name="HTMLHidden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3" name="HTMLHidden30" r:id="rId35" imgW="914400" imgH="228600"/>
        </mc:Choice>
        <mc:Fallback>
          <p:control name="HTMLHidden30" r:id="rId35" imgW="914400" imgH="228600">
            <p:pic>
              <p:nvPicPr>
                <p:cNvPr id="0" name="HTMLHidden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4" name="HTMLHidden31" r:id="rId36" imgW="914400" imgH="228600"/>
        </mc:Choice>
        <mc:Fallback>
          <p:control name="HTMLHidden31" r:id="rId36" imgW="914400" imgH="228600">
            <p:pic>
              <p:nvPicPr>
                <p:cNvPr id="0" name="HTMLHidden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5" name="HTMLHidden32" r:id="rId37" imgW="914400" imgH="228600"/>
        </mc:Choice>
        <mc:Fallback>
          <p:control name="HTMLHidden32" r:id="rId37" imgW="914400" imgH="228600">
            <p:pic>
              <p:nvPicPr>
                <p:cNvPr id="0" name="HTMLHidden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6" name="HTMLHidden33" r:id="rId38" imgW="914400" imgH="228600"/>
        </mc:Choice>
        <mc:Fallback>
          <p:control name="HTMLHidden33" r:id="rId38" imgW="914400" imgH="228600">
            <p:pic>
              <p:nvPicPr>
                <p:cNvPr id="0" name="HTMLHidden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7" name="HTMLHidden34" r:id="rId39" imgW="914400" imgH="228600"/>
        </mc:Choice>
        <mc:Fallback>
          <p:control name="HTMLHidden34" r:id="rId39" imgW="914400" imgH="228600">
            <p:pic>
              <p:nvPicPr>
                <p:cNvPr id="0" name="HTMLHidden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8" name="HTMLHidden35" r:id="rId40" imgW="914400" imgH="228600"/>
        </mc:Choice>
        <mc:Fallback>
          <p:control name="HTMLHidden35" r:id="rId40" imgW="914400" imgH="228600">
            <p:pic>
              <p:nvPicPr>
                <p:cNvPr id="0" name="HTMLHidden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49" name="HTMLHidden36" r:id="rId41" imgW="914400" imgH="228600"/>
        </mc:Choice>
        <mc:Fallback>
          <p:control name="HTMLHidden36" r:id="rId41" imgW="914400" imgH="228600">
            <p:pic>
              <p:nvPicPr>
                <p:cNvPr id="0" name="HTMLHidden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50" name="HTMLHidden37" r:id="rId42" imgW="914400" imgH="228600"/>
        </mc:Choice>
        <mc:Fallback>
          <p:control name="HTMLHidden37" r:id="rId42" imgW="914400" imgH="228600">
            <p:pic>
              <p:nvPicPr>
                <p:cNvPr id="0" name="HTMLHidden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51" name="HTMLHidden38" r:id="rId43" imgW="914400" imgH="228600"/>
        </mc:Choice>
        <mc:Fallback>
          <p:control name="HTMLHidden38" r:id="rId43" imgW="914400" imgH="228600">
            <p:pic>
              <p:nvPicPr>
                <p:cNvPr id="0" name="HTMLHidden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52" name="HTMLHidden39" r:id="rId44" imgW="914400" imgH="228600"/>
        </mc:Choice>
        <mc:Fallback>
          <p:control name="HTMLHidden39" r:id="rId44" imgW="914400" imgH="228600">
            <p:pic>
              <p:nvPicPr>
                <p:cNvPr id="0" name="HTMLHidden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53" name="HTMLOption4" r:id="rId45" imgW="257040" imgH="304920"/>
        </mc:Choice>
        <mc:Fallback>
          <p:control name="HTMLOption4" r:id="rId45" imgW="257040" imgH="304920">
            <p:pic>
              <p:nvPicPr>
                <p:cNvPr id="0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54" name="HTMLOption5" r:id="rId46" imgW="257040" imgH="304920"/>
        </mc:Choice>
        <mc:Fallback>
          <p:control name="HTMLOption5" r:id="rId46" imgW="257040" imgH="304920">
            <p:pic>
              <p:nvPicPr>
                <p:cNvPr id="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55" name="HTMLOption6" r:id="rId47" imgW="257040" imgH="304920"/>
        </mc:Choice>
        <mc:Fallback>
          <p:control name="HTMLOption6" r:id="rId47" imgW="257040" imgH="304920">
            <p:pic>
              <p:nvPicPr>
                <p:cNvPr id="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30480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90404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автошколадома.рф/images/stories/theme_6/theme_06.02/tema06.02_im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04"/>
            <a:ext cx="8604202" cy="34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.В </a:t>
            </a:r>
            <a:r>
              <a:rPr lang="ru-RU" b="1" dirty="0">
                <a:solidFill>
                  <a:srgbClr val="FF0000"/>
                </a:solidFill>
              </a:rPr>
              <a:t>каком направлении может продолжить движение водитель красного автомобиля?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1.</a:t>
            </a:r>
            <a:r>
              <a:rPr lang="ru-RU" dirty="0"/>
              <a:t> Ни в каком.</a:t>
            </a:r>
          </a:p>
          <a:p>
            <a:r>
              <a:rPr lang="ru-RU" b="1" dirty="0"/>
              <a:t>2.</a:t>
            </a:r>
            <a:r>
              <a:rPr lang="ru-RU" dirty="0"/>
              <a:t> В любом.</a:t>
            </a:r>
          </a:p>
          <a:p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.В </a:t>
            </a:r>
            <a:r>
              <a:rPr lang="ru-RU" b="1" dirty="0">
                <a:solidFill>
                  <a:srgbClr val="FF0000"/>
                </a:solidFill>
              </a:rPr>
              <a:t>каком направлении может продолжить движение водитель серого автомобиля?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1.</a:t>
            </a:r>
            <a:r>
              <a:rPr lang="ru-RU" dirty="0"/>
              <a:t> Ни в каком.</a:t>
            </a:r>
          </a:p>
          <a:p>
            <a:r>
              <a:rPr lang="ru-RU" b="1" dirty="0"/>
              <a:t>2.</a:t>
            </a:r>
            <a:r>
              <a:rPr lang="ru-RU" dirty="0"/>
              <a:t> Только направо.</a:t>
            </a:r>
          </a:p>
          <a:p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.В </a:t>
            </a:r>
            <a:r>
              <a:rPr lang="ru-RU" b="1" dirty="0">
                <a:solidFill>
                  <a:srgbClr val="FF0000"/>
                </a:solidFill>
              </a:rPr>
              <a:t>каком направлении может продолжить движение водитель розового автомобиля?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1.</a:t>
            </a:r>
            <a:r>
              <a:rPr lang="ru-RU" dirty="0"/>
              <a:t> Ни в каком.</a:t>
            </a:r>
          </a:p>
          <a:p>
            <a:r>
              <a:rPr lang="ru-RU" b="1" dirty="0"/>
              <a:t>2.</a:t>
            </a:r>
            <a:r>
              <a:rPr lang="ru-RU" dirty="0"/>
              <a:t> Только направо.</a:t>
            </a:r>
          </a:p>
          <a:p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.В </a:t>
            </a:r>
            <a:r>
              <a:rPr lang="ru-RU" b="1" dirty="0">
                <a:solidFill>
                  <a:srgbClr val="FF0000"/>
                </a:solidFill>
              </a:rPr>
              <a:t>каком направлении может продолжить движение водитель чёрного автомобиля?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1.</a:t>
            </a:r>
            <a:r>
              <a:rPr lang="ru-RU" dirty="0"/>
              <a:t> Ни в каком.</a:t>
            </a:r>
          </a:p>
          <a:p>
            <a:r>
              <a:rPr lang="ru-RU" b="1" dirty="0"/>
              <a:t>2.</a:t>
            </a:r>
            <a:r>
              <a:rPr lang="ru-RU" dirty="0"/>
              <a:t> Только прямо</a:t>
            </a:r>
          </a:p>
        </p:txBody>
      </p:sp>
    </p:spTree>
    <p:extLst>
      <p:ext uri="{BB962C8B-B14F-4D97-AF65-F5344CB8AC3E}">
        <p14:creationId xmlns:p14="http://schemas.microsoft.com/office/powerpoint/2010/main" val="3741053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автошколадома.рф/images/stories/theme_6/theme_06.02/tema06.02_im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"/>
            <a:ext cx="9103580" cy="36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64044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.В </a:t>
            </a:r>
            <a:r>
              <a:rPr lang="ru-RU" b="1" dirty="0">
                <a:solidFill>
                  <a:srgbClr val="FF0000"/>
                </a:solidFill>
              </a:rPr>
              <a:t>каком направлении может продолжить движение водитель красного автомобиля?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1.</a:t>
            </a:r>
            <a:r>
              <a:rPr lang="ru-RU" dirty="0"/>
              <a:t> Ни в каком.</a:t>
            </a:r>
          </a:p>
          <a:p>
            <a:r>
              <a:rPr lang="ru-RU" dirty="0"/>
              <a:t>2. Только направо.</a:t>
            </a:r>
          </a:p>
          <a:p>
            <a:r>
              <a:rPr lang="ru-RU" b="1" dirty="0">
                <a:solidFill>
                  <a:srgbClr val="FF0000"/>
                </a:solidFill>
              </a:rPr>
              <a:t>8</a:t>
            </a:r>
            <a:r>
              <a:rPr lang="ru-RU" b="1" dirty="0" smtClean="0">
                <a:solidFill>
                  <a:srgbClr val="FF0000"/>
                </a:solidFill>
              </a:rPr>
              <a:t>.В </a:t>
            </a:r>
            <a:r>
              <a:rPr lang="ru-RU" b="1" dirty="0">
                <a:solidFill>
                  <a:srgbClr val="FF0000"/>
                </a:solidFill>
              </a:rPr>
              <a:t>каком направлении может продолжить движение водитель серого автомобиля?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1.</a:t>
            </a:r>
            <a:r>
              <a:rPr lang="ru-RU" dirty="0"/>
              <a:t> Ни в каком.</a:t>
            </a:r>
          </a:p>
          <a:p>
            <a:r>
              <a:rPr lang="ru-RU" b="1" dirty="0"/>
              <a:t>2.</a:t>
            </a:r>
            <a:r>
              <a:rPr lang="ru-RU" dirty="0"/>
              <a:t> Прямо или направо.</a:t>
            </a:r>
          </a:p>
          <a:p>
            <a:r>
              <a:rPr lang="ru-RU" b="1" dirty="0">
                <a:solidFill>
                  <a:srgbClr val="FF0000"/>
                </a:solidFill>
              </a:rPr>
              <a:t>9</a:t>
            </a:r>
            <a:r>
              <a:rPr lang="ru-RU" b="1" dirty="0" smtClean="0">
                <a:solidFill>
                  <a:srgbClr val="FF0000"/>
                </a:solidFill>
              </a:rPr>
              <a:t>.В </a:t>
            </a:r>
            <a:r>
              <a:rPr lang="ru-RU" b="1" dirty="0">
                <a:solidFill>
                  <a:srgbClr val="FF0000"/>
                </a:solidFill>
              </a:rPr>
              <a:t>каком направлении может продолжить движение водитель чёрного автомобиля?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1.</a:t>
            </a:r>
            <a:r>
              <a:rPr lang="ru-RU" dirty="0"/>
              <a:t> Ни в каком.</a:t>
            </a:r>
          </a:p>
          <a:p>
            <a:r>
              <a:rPr lang="ru-RU" b="1" dirty="0"/>
              <a:t>2.</a:t>
            </a:r>
            <a:r>
              <a:rPr lang="ru-RU" dirty="0"/>
              <a:t> Прямо или направо.</a:t>
            </a:r>
          </a:p>
        </p:txBody>
      </p:sp>
    </p:spTree>
    <p:extLst>
      <p:ext uri="{BB962C8B-B14F-4D97-AF65-F5344CB8AC3E}">
        <p14:creationId xmlns:p14="http://schemas.microsoft.com/office/powerpoint/2010/main" val="493223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10. При </a:t>
            </a:r>
            <a:r>
              <a:rPr lang="ru-RU" b="1" dirty="0">
                <a:solidFill>
                  <a:srgbClr val="FF0000"/>
                </a:solidFill>
              </a:rPr>
              <a:t>таком жесте регулировщика и сигналах светофора Вы должны: </a:t>
            </a:r>
          </a:p>
          <a:p>
            <a:r>
              <a:rPr lang="ru-RU" b="1" dirty="0"/>
              <a:t>1. Продолжить движение прямо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Продолжить движение прямо или направо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Остановиться у стоп-линии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291" name="Picture 3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085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11.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регулировщик разрешает Вам движение? </a:t>
            </a:r>
          </a:p>
          <a:p>
            <a:r>
              <a:rPr lang="ru-RU" b="1" dirty="0"/>
              <a:t>1. Только прямо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Только прямо и направо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Во всех</a:t>
            </a:r>
          </a:p>
        </p:txBody>
      </p:sp>
      <p:pic>
        <p:nvPicPr>
          <p:cNvPr id="1331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12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93008"/>
            <a:ext cx="8229600" cy="336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12.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Вы можете продолжить движение? </a:t>
            </a:r>
          </a:p>
          <a:p>
            <a:r>
              <a:rPr lang="ru-RU" b="1" dirty="0"/>
              <a:t>1. Прямо или направо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Только прямо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Только направо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433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99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Запрещающие сигналы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Василь\Pictures\iCAG4Q8Z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99" y="1628800"/>
            <a:ext cx="6591319" cy="48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628800"/>
            <a:ext cx="240979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1- сигнал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429000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Грудь к тебе или спина — для водителей стена.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85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3569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13.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Вам разрешено движение? </a:t>
            </a:r>
          </a:p>
          <a:p>
            <a:r>
              <a:rPr lang="ru-RU" b="1" dirty="0"/>
              <a:t>1. Только налево и в обратном направлении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Прямо, налево и в обратном направлении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Во всех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536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01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14.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вам разрешено продолжить движение? </a:t>
            </a:r>
          </a:p>
          <a:p>
            <a:r>
              <a:rPr lang="ru-RU" b="1" dirty="0"/>
              <a:t>1. Только прямо и налево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Только прямо, налево и в обратном направлении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В любом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6387" name="Picture 3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62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356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15. Кто </a:t>
            </a:r>
            <a:r>
              <a:rPr lang="ru-RU" b="1" dirty="0">
                <a:solidFill>
                  <a:srgbClr val="FF0000"/>
                </a:solidFill>
              </a:rPr>
              <a:t>из водителей может продолжить движение? </a:t>
            </a:r>
          </a:p>
          <a:p>
            <a:r>
              <a:rPr lang="ru-RU" b="1" dirty="0"/>
              <a:t>1. Только водитель автобуса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Только водитель легкового автомобиля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Оба водителя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4. Никто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741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74"/>
            <a:ext cx="9145639" cy="34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20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35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16.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Вам разрешено движение? </a:t>
            </a:r>
          </a:p>
          <a:p>
            <a:r>
              <a:rPr lang="ru-RU" b="1" dirty="0"/>
              <a:t>1. Только прямо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Только прямо и направо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Только прямо, налево и в обратном направлении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4. В любом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43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99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01008"/>
            <a:ext cx="8229600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17.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Вам разрешено продолжить движение? </a:t>
            </a:r>
          </a:p>
          <a:p>
            <a:r>
              <a:rPr lang="ru-RU" b="1" dirty="0"/>
              <a:t>1. Только 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А или Б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В любом</a:t>
            </a:r>
          </a:p>
        </p:txBody>
      </p:sp>
      <p:pic>
        <p:nvPicPr>
          <p:cNvPr id="1945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" y="23857"/>
            <a:ext cx="9102490" cy="34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62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93008"/>
            <a:ext cx="8229600" cy="336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18. Разрешено </a:t>
            </a:r>
            <a:r>
              <a:rPr lang="ru-RU" sz="4000" b="1" dirty="0">
                <a:solidFill>
                  <a:srgbClr val="FF0000"/>
                </a:solidFill>
              </a:rPr>
              <a:t>ли Вам движение? </a:t>
            </a:r>
          </a:p>
          <a:p>
            <a:r>
              <a:rPr lang="ru-RU" sz="4000" b="1" dirty="0"/>
              <a:t>1. Разрешено только направо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r>
              <a:rPr lang="ru-RU" sz="4000" b="1" dirty="0"/>
              <a:t>2. Запрещено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2048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68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57144"/>
              </p:ext>
            </p:extLst>
          </p:nvPr>
        </p:nvGraphicFramePr>
        <p:xfrm>
          <a:off x="241785" y="1700808"/>
          <a:ext cx="8229600" cy="13716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dirty="0"/>
                        <a:t>1. Требованиями дорожных знаков.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/>
                        <a:t>2. Значениями сигналов светофора.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/>
                        <a:t>3. Указаниями регулировщика.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1" y="363695"/>
            <a:ext cx="878497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19. Чем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Вы должны руководствоваться, если указания регулировщика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противоречат сигналам светофора и значениям дорожных знаков?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8" name="DefaultOcx" r:id="rId2" imgW="257040" imgH="304920"/>
        </mc:Choice>
        <mc:Fallback>
          <p:control name="DefaultOcx" r:id="rId2" imgW="25704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9" name="HTMLOption1" r:id="rId3" imgW="257040" imgH="304920"/>
        </mc:Choice>
        <mc:Fallback>
          <p:control name="HTMLOption1" r:id="rId3" imgW="25704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0" name="HTMLOption2" r:id="rId4" imgW="257040" imgH="304920"/>
        </mc:Choice>
        <mc:Fallback>
          <p:control name="HTMLOption2" r:id="rId4" imgW="25704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34199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9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501008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20. Должны </a:t>
            </a:r>
            <a:r>
              <a:rPr lang="ru-RU" sz="3600" b="1" dirty="0">
                <a:solidFill>
                  <a:srgbClr val="FF0000"/>
                </a:solidFill>
              </a:rPr>
              <a:t>ли Вы остановиться по требованию регулировщика в указанном им месте?</a:t>
            </a:r>
          </a:p>
          <a:p>
            <a:r>
              <a:rPr lang="ru-RU" sz="3600" dirty="0" smtClean="0"/>
              <a:t>1. Должны</a:t>
            </a:r>
            <a:endParaRPr lang="ru-RU" sz="3600" dirty="0"/>
          </a:p>
          <a:p>
            <a:r>
              <a:rPr lang="ru-RU" sz="3600" dirty="0" smtClean="0"/>
              <a:t>2. Должны </a:t>
            </a:r>
            <a:r>
              <a:rPr lang="ru-RU" sz="3600" dirty="0"/>
              <a:t>только с заездом на тротуар</a:t>
            </a:r>
          </a:p>
          <a:p>
            <a:r>
              <a:rPr lang="ru-RU" sz="3600" dirty="0" smtClean="0"/>
              <a:t>3. Не </a:t>
            </a:r>
            <a:r>
              <a:rPr lang="ru-RU" sz="3600" dirty="0"/>
              <a:t>должны</a:t>
            </a:r>
          </a:p>
        </p:txBody>
      </p:sp>
    </p:spTree>
    <p:extLst>
      <p:ext uri="{BB962C8B-B14F-4D97-AF65-F5344CB8AC3E}">
        <p14:creationId xmlns:p14="http://schemas.microsoft.com/office/powerpoint/2010/main" val="2457604786"/>
      </p:ext>
    </p:extLst>
  </p:cSld>
  <p:clrMapOvr>
    <a:masterClrMapping/>
  </p:clrMapOvr>
  <p:transition spd="slow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12602"/>
              </p:ext>
            </p:extLst>
          </p:nvPr>
        </p:nvGraphicFramePr>
        <p:xfrm>
          <a:off x="0" y="836712"/>
          <a:ext cx="9144009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dirty="0" smtClean="0"/>
                        <a:t>№ вопросов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dirty="0" smtClean="0"/>
                        <a:t>№ ответов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41917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2-</a:t>
            </a:r>
            <a:endParaRPr lang="ru-RU" sz="4400" dirty="0"/>
          </a:p>
        </p:txBody>
      </p:sp>
      <p:pic>
        <p:nvPicPr>
          <p:cNvPr id="4098" name="Picture 2" descr="C:\Users\Василь\Pictures\regulirovshik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6" y="836712"/>
            <a:ext cx="90256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62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764704"/>
            <a:ext cx="9041990" cy="36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5652120" y="2636911"/>
            <a:ext cx="720080" cy="8132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множение 2"/>
          <p:cNvSpPr/>
          <p:nvPr/>
        </p:nvSpPr>
        <p:spPr>
          <a:xfrm>
            <a:off x="7956376" y="2573101"/>
            <a:ext cx="720080" cy="8770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множение 3"/>
          <p:cNvSpPr/>
          <p:nvPr/>
        </p:nvSpPr>
        <p:spPr>
          <a:xfrm>
            <a:off x="3383935" y="1052736"/>
            <a:ext cx="648072" cy="7703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55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Василь\Pictures\regulirovshik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" y="1412776"/>
            <a:ext cx="9105121" cy="53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5" y="332655"/>
            <a:ext cx="240482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2- </a:t>
            </a:r>
            <a:r>
              <a:rPr lang="ru-RU" sz="4400" b="1" dirty="0" smtClean="0">
                <a:solidFill>
                  <a:srgbClr val="FF0000"/>
                </a:solidFill>
              </a:rPr>
              <a:t>сигнал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8745"/>
            <a:ext cx="656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600" b="1" dirty="0">
                <a:solidFill>
                  <a:srgbClr val="FF0000"/>
                </a:solidFill>
              </a:rPr>
              <a:t>спина — для водителей </a:t>
            </a:r>
            <a:r>
              <a:rPr lang="ru-RU" sz="3600" b="1" dirty="0" smtClean="0">
                <a:solidFill>
                  <a:srgbClr val="FF0000"/>
                </a:solidFill>
              </a:rPr>
              <a:t>стена, при любом сигнале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33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1" y="1556792"/>
            <a:ext cx="91810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6156176" y="3717032"/>
            <a:ext cx="576064" cy="5760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множение 2"/>
          <p:cNvSpPr/>
          <p:nvPr/>
        </p:nvSpPr>
        <p:spPr>
          <a:xfrm>
            <a:off x="8388424" y="3573016"/>
            <a:ext cx="432048" cy="5760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01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2915816" y="1916832"/>
            <a:ext cx="648072" cy="6983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множение 2"/>
          <p:cNvSpPr/>
          <p:nvPr/>
        </p:nvSpPr>
        <p:spPr>
          <a:xfrm>
            <a:off x="7956376" y="3364108"/>
            <a:ext cx="612068" cy="8063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6228184" y="3364108"/>
            <a:ext cx="612068" cy="8063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90" y="1991382"/>
            <a:ext cx="469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2835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1103</Words>
  <Application>Microsoft Office PowerPoint</Application>
  <PresentationFormat>Экран (4:3)</PresentationFormat>
  <Paragraphs>179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Сигналы регулировщика</vt:lpstr>
      <vt:lpstr>Основные сигналы</vt:lpstr>
      <vt:lpstr>Презентация PowerPoint</vt:lpstr>
      <vt:lpstr>Запрещающие сигналы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Разрешающие сигналы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Сигналы регулировщика</dc:title>
  <dc:creator>комп</dc:creator>
  <cp:lastModifiedBy>Василич</cp:lastModifiedBy>
  <cp:revision>65</cp:revision>
  <dcterms:created xsi:type="dcterms:W3CDTF">2012-09-20T14:22:32Z</dcterms:created>
  <dcterms:modified xsi:type="dcterms:W3CDTF">2020-04-01T03:50:44Z</dcterms:modified>
</cp:coreProperties>
</file>