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5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16.04.2020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16.04.2020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16.04.2020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16.04.2020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0371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24" y="-99393"/>
            <a:ext cx="8112900" cy="608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5903893"/>
            <a:ext cx="9036496" cy="954107"/>
          </a:xfrm>
          <a:prstGeom prst="rect">
            <a:avLst/>
          </a:prstGeom>
          <a:noFill/>
        </p:spPr>
        <p:txBody>
          <a:bodyPr wrap="square" rtlCol="0">
            <a:spAutoFit/>
          </a:bodyPr>
          <a:lstStyle/>
          <a:p>
            <a:r>
              <a:rPr lang="ru-RU" sz="2800" dirty="0" smtClean="0"/>
              <a:t>При повороте налево или развороте необходимо уступать дорогу встречному ТС, имеющему равное право проезда.</a:t>
            </a:r>
            <a:endParaRPr lang="ru-RU" sz="2800" dirty="0"/>
          </a:p>
        </p:txBody>
      </p:sp>
    </p:spTree>
    <p:extLst>
      <p:ext uri="{BB962C8B-B14F-4D97-AF65-F5344CB8AC3E}">
        <p14:creationId xmlns:p14="http://schemas.microsoft.com/office/powerpoint/2010/main" val="42069204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46"/>
            <a:ext cx="9142739" cy="685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1849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8840"/>
            <a:ext cx="6012160" cy="2260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18458"/>
            <a:ext cx="9144000" cy="2062103"/>
          </a:xfrm>
          <a:prstGeom prst="rect">
            <a:avLst/>
          </a:prstGeom>
        </p:spPr>
        <p:txBody>
          <a:bodyPr wrap="square">
            <a:spAutoFit/>
          </a:bodyPr>
          <a:lstStyle/>
          <a:p>
            <a:pPr algn="ctr"/>
            <a:r>
              <a:rPr lang="ru-RU" sz="3200" b="1" dirty="0" smtClean="0">
                <a:solidFill>
                  <a:srgbClr val="FF0000"/>
                </a:solidFill>
              </a:rPr>
              <a:t>Проезд регулируемых перекрёстков.</a:t>
            </a:r>
            <a:endParaRPr lang="ru-RU" sz="3200" b="1" dirty="0">
              <a:solidFill>
                <a:srgbClr val="FF0000"/>
              </a:solidFill>
            </a:endParaRPr>
          </a:p>
          <a:p>
            <a:r>
              <a:rPr lang="ru-RU" sz="3200" b="1" dirty="0"/>
              <a:t>Чем характерен регулируемый перекрёсток. Здесь очерёдность движения устанавливается сигналами светофора (или регулировщика).</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197" y="4365104"/>
            <a:ext cx="6564934" cy="246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068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324"/>
            <a:ext cx="9168431" cy="687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059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004"/>
            <a:ext cx="9283193" cy="696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591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262"/>
            <a:ext cx="9095045" cy="341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3501008"/>
            <a:ext cx="9144000" cy="3416320"/>
          </a:xfrm>
          <a:prstGeom prst="rect">
            <a:avLst/>
          </a:prstGeom>
          <a:noFill/>
        </p:spPr>
        <p:txBody>
          <a:bodyPr wrap="square" rtlCol="0">
            <a:spAutoFit/>
          </a:bodyPr>
          <a:lstStyle/>
          <a:p>
            <a:r>
              <a:rPr lang="ru-RU" sz="2400" dirty="0"/>
              <a:t>Вам необязательно видеть, что горит у встречного. Можете быть уверены – если вам зелёный, значит, и ему точно такой же зелёный. А дальше всё понятно</a:t>
            </a:r>
            <a:r>
              <a:rPr lang="ru-RU" sz="2400" dirty="0" smtClean="0"/>
              <a:t>.</a:t>
            </a:r>
            <a:endParaRPr lang="ru-RU" sz="2400" dirty="0"/>
          </a:p>
          <a:p>
            <a:r>
              <a:rPr lang="ru-RU" sz="2400" dirty="0"/>
              <a:t>Прямо и направо можно смело двигаться. А при повороте налево или развороте ваша обязанность –  уступить дорогу встречному</a:t>
            </a:r>
            <a:r>
              <a:rPr lang="ru-RU" sz="2400" dirty="0" smtClean="0"/>
              <a:t>.</a:t>
            </a:r>
            <a:endParaRPr lang="ru-RU" sz="2400" dirty="0"/>
          </a:p>
          <a:p>
            <a:r>
              <a:rPr lang="ru-RU" sz="2400" dirty="0"/>
              <a:t>Только не надо останавливаться перед стоп-линией, вам же горит зелёный! Смело въезжайте на перекрёсток и уже там, на перекрёстке, уступайте дорогу встречному.</a:t>
            </a:r>
          </a:p>
          <a:p>
            <a:endParaRPr lang="ru-RU" sz="2400" dirty="0"/>
          </a:p>
        </p:txBody>
      </p:sp>
    </p:spTree>
    <p:extLst>
      <p:ext uri="{BB962C8B-B14F-4D97-AF65-F5344CB8AC3E}">
        <p14:creationId xmlns:p14="http://schemas.microsoft.com/office/powerpoint/2010/main" val="33596918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19681"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3573016"/>
            <a:ext cx="9012176" cy="2554545"/>
          </a:xfrm>
          <a:prstGeom prst="rect">
            <a:avLst/>
          </a:prstGeom>
          <a:noFill/>
        </p:spPr>
        <p:txBody>
          <a:bodyPr wrap="square" rtlCol="0">
            <a:spAutoFit/>
          </a:bodyPr>
          <a:lstStyle/>
          <a:p>
            <a:r>
              <a:rPr lang="ru-RU" sz="3200" dirty="0"/>
              <a:t>Сейчас у всех троих </a:t>
            </a:r>
            <a:r>
              <a:rPr lang="ru-RU" sz="3200" b="1" u="sng" dirty="0"/>
              <a:t>равное право на проезд</a:t>
            </a:r>
            <a:r>
              <a:rPr lang="ru-RU" sz="3200" dirty="0"/>
              <a:t> (все двигаются на зелёный сигнал светофора). Первым, естественно, проедет трамвай, а вот встречный автомобиль должен уступить вам дорогу </a:t>
            </a:r>
            <a:r>
              <a:rPr lang="ru-RU" sz="3200" dirty="0" smtClean="0"/>
              <a:t>(  </a:t>
            </a:r>
            <a:r>
              <a:rPr lang="ru-RU" sz="3200" dirty="0"/>
              <a:t>по </a:t>
            </a:r>
            <a:r>
              <a:rPr lang="ru-RU" sz="3200" dirty="0" smtClean="0"/>
              <a:t> принципу </a:t>
            </a:r>
            <a:r>
              <a:rPr lang="ru-RU" sz="3200" dirty="0"/>
              <a:t>«помехи справа»).</a:t>
            </a:r>
          </a:p>
        </p:txBody>
      </p:sp>
    </p:spTree>
    <p:extLst>
      <p:ext uri="{BB962C8B-B14F-4D97-AF65-F5344CB8AC3E}">
        <p14:creationId xmlns:p14="http://schemas.microsoft.com/office/powerpoint/2010/main" val="35847327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48"/>
            <a:ext cx="9257604" cy="348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3645024"/>
            <a:ext cx="8856984" cy="2862322"/>
          </a:xfrm>
          <a:prstGeom prst="rect">
            <a:avLst/>
          </a:prstGeom>
          <a:noFill/>
        </p:spPr>
        <p:txBody>
          <a:bodyPr wrap="square" rtlCol="0">
            <a:spAutoFit/>
          </a:bodyPr>
          <a:lstStyle/>
          <a:p>
            <a:r>
              <a:rPr lang="ru-RU" sz="2000" dirty="0"/>
              <a:t>На этом перекрёстке применено раздельное регулирование – у вас свой светофор, у водителя трамвая – свой. В таких случаях сигналы этих двух светофоров не должны противоречить друг другу. Если уж ваш светофор разрешает вам движение во всех направлениях (как сейчас на рисунке), тогда на специальном светофоре должен быть включён сигнал, запрещающий движение трамваю</a:t>
            </a:r>
            <a:r>
              <a:rPr lang="ru-RU" sz="2000" dirty="0" smtClean="0"/>
              <a:t>.</a:t>
            </a:r>
            <a:endParaRPr lang="ru-RU" sz="2000" dirty="0"/>
          </a:p>
          <a:p>
            <a:r>
              <a:rPr lang="ru-RU" sz="2000" b="1" dirty="0"/>
              <a:t>Посмотрите на рисунок, так оно и есть – трамваю на специальном светофоре включен запрещающий сигнал</a:t>
            </a:r>
            <a:r>
              <a:rPr lang="ru-RU" sz="2000" b="1" dirty="0" smtClean="0"/>
              <a:t>!</a:t>
            </a:r>
            <a:endParaRPr lang="ru-RU" sz="2000" dirty="0"/>
          </a:p>
          <a:p>
            <a:r>
              <a:rPr lang="ru-RU" sz="2000" dirty="0"/>
              <a:t>Так что не стойте, проезжайте перекрёсток, вам же горит зелёный.</a:t>
            </a:r>
          </a:p>
        </p:txBody>
      </p:sp>
    </p:spTree>
    <p:extLst>
      <p:ext uri="{BB962C8B-B14F-4D97-AF65-F5344CB8AC3E}">
        <p14:creationId xmlns:p14="http://schemas.microsoft.com/office/powerpoint/2010/main" val="28688666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4" y="22650"/>
            <a:ext cx="9059441" cy="340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3501008"/>
            <a:ext cx="8784976" cy="2246769"/>
          </a:xfrm>
          <a:prstGeom prst="rect">
            <a:avLst/>
          </a:prstGeom>
          <a:noFill/>
        </p:spPr>
        <p:txBody>
          <a:bodyPr wrap="square" rtlCol="0">
            <a:spAutoFit/>
          </a:bodyPr>
          <a:lstStyle/>
          <a:p>
            <a:r>
              <a:rPr lang="ru-RU" b="1" dirty="0"/>
              <a:t> </a:t>
            </a:r>
            <a:r>
              <a:rPr lang="ru-RU" sz="2800" b="1" dirty="0"/>
              <a:t>При движении в направлении стрелки, включенной в дополнительной секции одновременно с желтым или красным сигналом светофора, водитель обязан уступить дорогу транспортным средствам, движущимся с других направлений.</a:t>
            </a:r>
            <a:endParaRPr lang="ru-RU" sz="2800" dirty="0"/>
          </a:p>
        </p:txBody>
      </p:sp>
    </p:spTree>
    <p:extLst>
      <p:ext uri="{BB962C8B-B14F-4D97-AF65-F5344CB8AC3E}">
        <p14:creationId xmlns:p14="http://schemas.microsoft.com/office/powerpoint/2010/main" val="1239464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4" y="0"/>
            <a:ext cx="9119681"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3573016"/>
            <a:ext cx="8784976" cy="2246769"/>
          </a:xfrm>
          <a:prstGeom prst="rect">
            <a:avLst/>
          </a:prstGeom>
          <a:noFill/>
        </p:spPr>
        <p:txBody>
          <a:bodyPr wrap="square" rtlCol="0">
            <a:spAutoFit/>
          </a:bodyPr>
          <a:lstStyle/>
          <a:p>
            <a:r>
              <a:rPr lang="ru-RU" dirty="0"/>
              <a:t> </a:t>
            </a:r>
            <a:r>
              <a:rPr lang="ru-RU" sz="2800" dirty="0" smtClean="0"/>
              <a:t>Даже </a:t>
            </a:r>
            <a:r>
              <a:rPr lang="ru-RU" sz="2800" dirty="0"/>
              <a:t>трамвай, если двигается на стрелку с основным красным сигналом, может только осторожно «вползать» на перекрёсток, уступая всем дорогу</a:t>
            </a:r>
            <a:r>
              <a:rPr lang="ru-RU" sz="2800" dirty="0" smtClean="0"/>
              <a:t>.</a:t>
            </a:r>
            <a:endParaRPr lang="ru-RU" sz="2800" dirty="0"/>
          </a:p>
          <a:p>
            <a:r>
              <a:rPr lang="ru-RU" sz="2800" dirty="0"/>
              <a:t>Сейчас у трамвая </a:t>
            </a:r>
            <a:r>
              <a:rPr lang="ru-RU" sz="2800" b="1" dirty="0"/>
              <a:t>неравное право</a:t>
            </a:r>
            <a:r>
              <a:rPr lang="ru-RU" sz="2800" dirty="0"/>
              <a:t> на проезд с этим легковым автомобилем на пересекаемой дороге.</a:t>
            </a:r>
          </a:p>
        </p:txBody>
      </p:sp>
    </p:spTree>
    <p:extLst>
      <p:ext uri="{BB962C8B-B14F-4D97-AF65-F5344CB8AC3E}">
        <p14:creationId xmlns:p14="http://schemas.microsoft.com/office/powerpoint/2010/main" val="3706434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263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449351" cy="242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02355" y="58316"/>
            <a:ext cx="2808312" cy="2308324"/>
          </a:xfrm>
          <a:prstGeom prst="rect">
            <a:avLst/>
          </a:prstGeom>
          <a:noFill/>
        </p:spPr>
        <p:txBody>
          <a:bodyPr wrap="square" rtlCol="0">
            <a:spAutoFit/>
          </a:bodyPr>
          <a:lstStyle/>
          <a:p>
            <a:r>
              <a:rPr lang="ru-RU" dirty="0"/>
              <a:t>на всех полосах (кроме крайней правой) автомобили стоят неподвижно! </a:t>
            </a:r>
            <a:r>
              <a:rPr lang="ru-RU" b="1" dirty="0"/>
              <a:t>И только с крайней правой народ с оглядкой пытается «просочиться», не создавая никому помех.</a:t>
            </a:r>
            <a:endParaRPr lang="ru-RU" dirty="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75" y="3789040"/>
            <a:ext cx="8246644" cy="310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05" y="2924944"/>
            <a:ext cx="9045015" cy="646331"/>
          </a:xfrm>
          <a:prstGeom prst="rect">
            <a:avLst/>
          </a:prstGeom>
          <a:noFill/>
        </p:spPr>
        <p:txBody>
          <a:bodyPr wrap="square" rtlCol="0">
            <a:spAutoFit/>
          </a:bodyPr>
          <a:lstStyle/>
          <a:p>
            <a:r>
              <a:rPr lang="ru-RU" dirty="0" smtClean="0"/>
              <a:t>Здесь встречным </a:t>
            </a:r>
            <a:r>
              <a:rPr lang="ru-RU" dirty="0"/>
              <a:t>включена дополнительная секция с </a:t>
            </a:r>
            <a:r>
              <a:rPr lang="ru-RU" b="1" u="sng" dirty="0"/>
              <a:t>основным красным сигналом</a:t>
            </a:r>
            <a:r>
              <a:rPr lang="ru-RU" b="1" u="sng" dirty="0" smtClean="0"/>
              <a:t>.</a:t>
            </a:r>
            <a:r>
              <a:rPr lang="ru-RU" dirty="0"/>
              <a:t> </a:t>
            </a:r>
          </a:p>
          <a:p>
            <a:r>
              <a:rPr lang="ru-RU" b="1" dirty="0"/>
              <a:t>А вы двигаетесь на стрелку </a:t>
            </a:r>
            <a:r>
              <a:rPr lang="ru-RU" b="1" u="sng" dirty="0"/>
              <a:t>с</a:t>
            </a:r>
            <a:r>
              <a:rPr lang="ru-RU" u="sng" dirty="0"/>
              <a:t> </a:t>
            </a:r>
            <a:r>
              <a:rPr lang="ru-RU" b="1" u="sng" dirty="0"/>
              <a:t>основным </a:t>
            </a:r>
            <a:r>
              <a:rPr lang="ru-RU" b="1" u="sng" dirty="0" smtClean="0"/>
              <a:t>зелёным!</a:t>
            </a:r>
            <a:r>
              <a:rPr lang="ru-RU" dirty="0"/>
              <a:t> </a:t>
            </a:r>
            <a:r>
              <a:rPr lang="ru-RU" b="1" dirty="0" smtClean="0"/>
              <a:t>У </a:t>
            </a:r>
            <a:r>
              <a:rPr lang="ru-RU" b="1" dirty="0"/>
              <a:t>вас безоговорочное преимущество.</a:t>
            </a:r>
            <a:endParaRPr lang="ru-RU" dirty="0"/>
          </a:p>
        </p:txBody>
      </p:sp>
    </p:spTree>
    <p:extLst>
      <p:ext uri="{BB962C8B-B14F-4D97-AF65-F5344CB8AC3E}">
        <p14:creationId xmlns:p14="http://schemas.microsoft.com/office/powerpoint/2010/main" val="3178520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544" y="5301208"/>
            <a:ext cx="9187544" cy="1384995"/>
          </a:xfrm>
          <a:prstGeom prst="rect">
            <a:avLst/>
          </a:prstGeom>
        </p:spPr>
        <p:txBody>
          <a:bodyPr wrap="square">
            <a:spAutoFit/>
          </a:bodyPr>
          <a:lstStyle/>
          <a:p>
            <a:r>
              <a:rPr lang="ru-RU" sz="2800" dirty="0"/>
              <a:t>сигналы регулировщика всегда открывают движение двум потокам транспорта, подъезжающим к перекрёстку с разных направлений.</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55511"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336403"/>
            <a:ext cx="7668344" cy="288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124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19681"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3645024"/>
            <a:ext cx="8784976" cy="3385542"/>
          </a:xfrm>
          <a:prstGeom prst="rect">
            <a:avLst/>
          </a:prstGeom>
          <a:noFill/>
        </p:spPr>
        <p:txBody>
          <a:bodyPr wrap="square" rtlCol="0">
            <a:spAutoFit/>
          </a:bodyPr>
          <a:lstStyle/>
          <a:p>
            <a:r>
              <a:rPr lang="ru-RU" dirty="0" smtClean="0"/>
              <a:t> </a:t>
            </a:r>
            <a:r>
              <a:rPr lang="ru-RU" sz="2800" dirty="0" smtClean="0"/>
              <a:t>Если </a:t>
            </a:r>
            <a:r>
              <a:rPr lang="ru-RU" sz="2800" dirty="0"/>
              <a:t>станем разворачиваться, тогда в конечной фазе разворота он станет для нас помехой справа. И надо уступать ему дорогу</a:t>
            </a:r>
            <a:r>
              <a:rPr lang="ru-RU" sz="2800" dirty="0" smtClean="0"/>
              <a:t>.</a:t>
            </a:r>
            <a:endParaRPr lang="ru-RU" sz="2800" dirty="0"/>
          </a:p>
          <a:p>
            <a:r>
              <a:rPr lang="ru-RU" sz="2800" dirty="0"/>
              <a:t>Почему? Да потому что у нас с ним </a:t>
            </a:r>
            <a:r>
              <a:rPr lang="ru-RU" sz="2800" b="1" u="sng" dirty="0"/>
              <a:t>равное право на проезд</a:t>
            </a:r>
            <a:r>
              <a:rPr lang="ru-RU" sz="2800" dirty="0"/>
              <a:t> – оба двигаются на разрешающий сигнал регулировщика.</a:t>
            </a:r>
          </a:p>
          <a:p>
            <a:r>
              <a:rPr lang="ru-RU" sz="2800" dirty="0"/>
              <a:t> </a:t>
            </a:r>
          </a:p>
          <a:p>
            <a:endParaRPr lang="ru-RU" dirty="0"/>
          </a:p>
        </p:txBody>
      </p:sp>
    </p:spTree>
    <p:extLst>
      <p:ext uri="{BB962C8B-B14F-4D97-AF65-F5344CB8AC3E}">
        <p14:creationId xmlns:p14="http://schemas.microsoft.com/office/powerpoint/2010/main" val="1999870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013064"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064" y="4014356"/>
            <a:ext cx="7418936" cy="278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2636912"/>
            <a:ext cx="9036496" cy="646331"/>
          </a:xfrm>
          <a:prstGeom prst="rect">
            <a:avLst/>
          </a:prstGeom>
          <a:noFill/>
        </p:spPr>
        <p:txBody>
          <a:bodyPr wrap="square" rtlCol="0">
            <a:spAutoFit/>
          </a:bodyPr>
          <a:lstStyle/>
          <a:p>
            <a:r>
              <a:rPr lang="ru-RU" dirty="0"/>
              <a:t>трамвай будет стоять, дожидаясь нужного ему сигнала «прямо».</a:t>
            </a:r>
          </a:p>
          <a:p>
            <a:r>
              <a:rPr lang="ru-RU" dirty="0"/>
              <a:t>А вам можно во всех направлениях! </a:t>
            </a:r>
            <a:r>
              <a:rPr lang="ru-RU" dirty="0" smtClean="0"/>
              <a:t> </a:t>
            </a:r>
            <a:endParaRPr lang="ru-RU" dirty="0"/>
          </a:p>
        </p:txBody>
      </p:sp>
      <p:sp>
        <p:nvSpPr>
          <p:cNvPr id="3" name="TextBox 2"/>
          <p:cNvSpPr txBox="1"/>
          <p:nvPr/>
        </p:nvSpPr>
        <p:spPr>
          <a:xfrm>
            <a:off x="0" y="3645024"/>
            <a:ext cx="9144000" cy="369332"/>
          </a:xfrm>
          <a:prstGeom prst="rect">
            <a:avLst/>
          </a:prstGeom>
          <a:noFill/>
        </p:spPr>
        <p:txBody>
          <a:bodyPr wrap="square" rtlCol="0">
            <a:spAutoFit/>
          </a:bodyPr>
          <a:lstStyle/>
          <a:p>
            <a:r>
              <a:rPr lang="ru-RU" dirty="0"/>
              <a:t>Вам тоже можно поворачивать направо, только теперь уже </a:t>
            </a:r>
            <a:r>
              <a:rPr lang="ru-RU" b="1" u="sng" dirty="0"/>
              <a:t>уступая дорогу трамваю.</a:t>
            </a:r>
            <a:endParaRPr lang="ru-RU" dirty="0"/>
          </a:p>
        </p:txBody>
      </p:sp>
    </p:spTree>
    <p:extLst>
      <p:ext uri="{BB962C8B-B14F-4D97-AF65-F5344CB8AC3E}">
        <p14:creationId xmlns:p14="http://schemas.microsoft.com/office/powerpoint/2010/main" val="1293208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816"/>
            <a:ext cx="7603061" cy="285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852934"/>
            <a:ext cx="9144000" cy="646331"/>
          </a:xfrm>
          <a:prstGeom prst="rect">
            <a:avLst/>
          </a:prstGeom>
          <a:noFill/>
        </p:spPr>
        <p:txBody>
          <a:bodyPr wrap="square" rtlCol="0">
            <a:spAutoFit/>
          </a:bodyPr>
          <a:lstStyle/>
          <a:p>
            <a:r>
              <a:rPr lang="ru-RU" dirty="0"/>
              <a:t>трамваю разрешено только прямо, а ему нужно направо (включён правый указатель поворота</a:t>
            </a:r>
            <a:r>
              <a:rPr lang="ru-RU" dirty="0" smtClean="0"/>
              <a:t>). Трамвай </a:t>
            </a:r>
            <a:r>
              <a:rPr lang="ru-RU" dirty="0"/>
              <a:t>будет стоять, </a:t>
            </a:r>
            <a:r>
              <a:rPr lang="ru-RU" dirty="0" smtClean="0"/>
              <a:t> а вы двигайтесь </a:t>
            </a:r>
            <a:r>
              <a:rPr lang="ru-RU" dirty="0"/>
              <a:t>прямо</a:t>
            </a:r>
            <a:r>
              <a:rPr lang="ru-RU" dirty="0" smtClean="0"/>
              <a:t>.</a:t>
            </a:r>
            <a:endParaRPr lang="ru-RU" dirty="0"/>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4083003"/>
            <a:ext cx="7380312" cy="277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3703599"/>
            <a:ext cx="9144000" cy="1754326"/>
          </a:xfrm>
          <a:prstGeom prst="rect">
            <a:avLst/>
          </a:prstGeom>
          <a:noFill/>
        </p:spPr>
        <p:txBody>
          <a:bodyPr wrap="square" rtlCol="0">
            <a:spAutoFit/>
          </a:bodyPr>
          <a:lstStyle/>
          <a:p>
            <a:r>
              <a:rPr lang="ru-RU" dirty="0"/>
              <a:t>трамваю разрешено только направо, он и </a:t>
            </a:r>
            <a:r>
              <a:rPr lang="ru-RU" dirty="0" smtClean="0"/>
              <a:t>поедет. А </a:t>
            </a:r>
            <a:r>
              <a:rPr lang="ru-RU" dirty="0"/>
              <a:t>вам, если нужно прямо, придётся постоять. При </a:t>
            </a:r>
            <a:endParaRPr lang="ru-RU" dirty="0" smtClean="0"/>
          </a:p>
          <a:p>
            <a:r>
              <a:rPr lang="ru-RU" dirty="0" smtClean="0"/>
              <a:t>таком </a:t>
            </a:r>
          </a:p>
          <a:p>
            <a:r>
              <a:rPr lang="ru-RU" dirty="0" smtClean="0"/>
              <a:t>сигнале </a:t>
            </a:r>
            <a:r>
              <a:rPr lang="ru-RU" dirty="0"/>
              <a:t>и </a:t>
            </a:r>
            <a:r>
              <a:rPr lang="ru-RU" dirty="0" smtClean="0"/>
              <a:t>вам</a:t>
            </a:r>
          </a:p>
          <a:p>
            <a:r>
              <a:rPr lang="ru-RU" dirty="0" smtClean="0"/>
              <a:t> </a:t>
            </a:r>
            <a:r>
              <a:rPr lang="ru-RU" dirty="0"/>
              <a:t>разрешено </a:t>
            </a:r>
            <a:endParaRPr lang="ru-RU" dirty="0" smtClean="0"/>
          </a:p>
          <a:p>
            <a:r>
              <a:rPr lang="ru-RU" dirty="0" smtClean="0"/>
              <a:t>только </a:t>
            </a:r>
            <a:r>
              <a:rPr lang="ru-RU" dirty="0"/>
              <a:t>направо.</a:t>
            </a:r>
          </a:p>
        </p:txBody>
      </p:sp>
    </p:spTree>
    <p:extLst>
      <p:ext uri="{BB962C8B-B14F-4D97-AF65-F5344CB8AC3E}">
        <p14:creationId xmlns:p14="http://schemas.microsoft.com/office/powerpoint/2010/main" val="25056579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42"/>
            <a:ext cx="9130477" cy="684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855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 y="0"/>
            <a:ext cx="8988491"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6541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8" y="476672"/>
            <a:ext cx="893892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0"/>
            <a:ext cx="8784976" cy="646331"/>
          </a:xfrm>
          <a:prstGeom prst="rect">
            <a:avLst/>
          </a:prstGeom>
          <a:noFill/>
        </p:spPr>
        <p:txBody>
          <a:bodyPr wrap="square" rtlCol="0">
            <a:spAutoFit/>
          </a:bodyPr>
          <a:lstStyle/>
          <a:p>
            <a:pPr algn="ctr"/>
            <a:r>
              <a:rPr lang="ru-RU" sz="3600" dirty="0" smtClean="0">
                <a:solidFill>
                  <a:srgbClr val="FF0000"/>
                </a:solidFill>
              </a:rPr>
              <a:t>Вопросы для самоконтроля </a:t>
            </a:r>
            <a:endParaRPr lang="ru-RU" sz="3600" dirty="0">
              <a:solidFill>
                <a:srgbClr val="FF0000"/>
              </a:solidFill>
            </a:endParaRPr>
          </a:p>
        </p:txBody>
      </p:sp>
      <p:sp>
        <p:nvSpPr>
          <p:cNvPr id="3" name="Прямоугольник 2"/>
          <p:cNvSpPr/>
          <p:nvPr/>
        </p:nvSpPr>
        <p:spPr>
          <a:xfrm>
            <a:off x="0" y="3946376"/>
            <a:ext cx="9144000" cy="2308324"/>
          </a:xfrm>
          <a:prstGeom prst="rect">
            <a:avLst/>
          </a:prstGeom>
        </p:spPr>
        <p:txBody>
          <a:bodyPr wrap="square">
            <a:spAutoFit/>
          </a:bodyPr>
          <a:lstStyle/>
          <a:p>
            <a:r>
              <a:rPr lang="ru-RU" sz="2400" b="1" dirty="0" smtClean="0">
                <a:solidFill>
                  <a:srgbClr val="FF0000"/>
                </a:solidFill>
              </a:rPr>
              <a:t>1. Как </a:t>
            </a:r>
            <a:r>
              <a:rPr lang="ru-RU" sz="2400" b="1" dirty="0">
                <a:solidFill>
                  <a:srgbClr val="FF0000"/>
                </a:solidFill>
              </a:rPr>
              <a:t>следует поступить в этой ситуации, если Вам необходимо повернуть направо?</a:t>
            </a:r>
          </a:p>
          <a:p>
            <a:r>
              <a:rPr lang="ru-RU" sz="2400" b="1" dirty="0"/>
              <a:t>1. Остановиться и дождаться другого сигнала регулировщика.</a:t>
            </a:r>
          </a:p>
          <a:p>
            <a:r>
              <a:rPr lang="ru-RU" sz="2400" b="1" dirty="0"/>
              <a:t>2. Повернуть направо, уступив дорогу пешеходам.</a:t>
            </a:r>
          </a:p>
          <a:p>
            <a:r>
              <a:rPr lang="ru-RU" sz="2400" b="1" dirty="0"/>
              <a:t>3. Повернуть направо, имея преимущество в движении перед пешеходами.</a:t>
            </a:r>
          </a:p>
        </p:txBody>
      </p:sp>
    </p:spTree>
    <p:extLst>
      <p:ext uri="{BB962C8B-B14F-4D97-AF65-F5344CB8AC3E}">
        <p14:creationId xmlns:p14="http://schemas.microsoft.com/office/powerpoint/2010/main" val="261595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402"/>
            <a:ext cx="9140713" cy="353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526092"/>
            <a:ext cx="9140712" cy="2677656"/>
          </a:xfrm>
          <a:prstGeom prst="rect">
            <a:avLst/>
          </a:prstGeom>
        </p:spPr>
        <p:txBody>
          <a:bodyPr wrap="square">
            <a:spAutoFit/>
          </a:bodyPr>
          <a:lstStyle/>
          <a:p>
            <a:r>
              <a:rPr lang="ru-RU" sz="2800" b="1" dirty="0" smtClean="0">
                <a:solidFill>
                  <a:srgbClr val="FF0000"/>
                </a:solidFill>
              </a:rPr>
              <a:t>2. При </a:t>
            </a:r>
            <a:r>
              <a:rPr lang="ru-RU" sz="2800" b="1" dirty="0">
                <a:solidFill>
                  <a:srgbClr val="FF0000"/>
                </a:solidFill>
              </a:rPr>
              <a:t>повороте налево Вы:</a:t>
            </a:r>
          </a:p>
          <a:p>
            <a:r>
              <a:rPr lang="ru-RU" sz="2800" b="1" dirty="0"/>
              <a:t>1. Должны уступить дорогу обоим транспортным средствам.</a:t>
            </a:r>
          </a:p>
          <a:p>
            <a:r>
              <a:rPr lang="ru-RU" sz="2800" b="1" dirty="0"/>
              <a:t>2. Должны уступить дорогу только легковому автомобилю.</a:t>
            </a:r>
          </a:p>
          <a:p>
            <a:r>
              <a:rPr lang="ru-RU" sz="2800" b="1" dirty="0"/>
              <a:t>3. Имеете право проехать перекресток первым.</a:t>
            </a:r>
          </a:p>
        </p:txBody>
      </p:sp>
    </p:spTree>
    <p:extLst>
      <p:ext uri="{BB962C8B-B14F-4D97-AF65-F5344CB8AC3E}">
        <p14:creationId xmlns:p14="http://schemas.microsoft.com/office/powerpoint/2010/main" val="4082211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40559"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3452394"/>
            <a:ext cx="9036496" cy="2677656"/>
          </a:xfrm>
          <a:prstGeom prst="rect">
            <a:avLst/>
          </a:prstGeom>
        </p:spPr>
        <p:txBody>
          <a:bodyPr wrap="square">
            <a:spAutoFit/>
          </a:bodyPr>
          <a:lstStyle/>
          <a:p>
            <a:r>
              <a:rPr lang="ru-RU" sz="2800" b="1" dirty="0" smtClean="0">
                <a:solidFill>
                  <a:srgbClr val="FF0000"/>
                </a:solidFill>
              </a:rPr>
              <a:t>3. Как </a:t>
            </a:r>
            <a:r>
              <a:rPr lang="ru-RU" sz="2800" b="1" dirty="0">
                <a:solidFill>
                  <a:srgbClr val="FF0000"/>
                </a:solidFill>
              </a:rPr>
              <a:t>Вам следует поступить при повороте направо?</a:t>
            </a:r>
          </a:p>
          <a:p>
            <a:r>
              <a:rPr lang="ru-RU" sz="2800" dirty="0"/>
              <a:t>1. Остановиться перед стоп-линией и, пропустив пешеходов, повернуть направо.</a:t>
            </a:r>
          </a:p>
          <a:p>
            <a:r>
              <a:rPr lang="ru-RU" sz="2800" dirty="0"/>
              <a:t>2. Выехав на перекресток, остановиться перед пешеходным переходом, чтобы пропустить пешеходов.</a:t>
            </a:r>
          </a:p>
          <a:p>
            <a:r>
              <a:rPr lang="ru-RU" sz="2800" dirty="0"/>
              <a:t>3. Продолжить движение без остановки на перекрестке.</a:t>
            </a:r>
          </a:p>
        </p:txBody>
      </p:sp>
    </p:spTree>
    <p:extLst>
      <p:ext uri="{BB962C8B-B14F-4D97-AF65-F5344CB8AC3E}">
        <p14:creationId xmlns:p14="http://schemas.microsoft.com/office/powerpoint/2010/main" val="715285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0"/>
            <a:ext cx="9036496" cy="3323987"/>
          </a:xfrm>
          <a:prstGeom prst="rect">
            <a:avLst/>
          </a:prstGeom>
          <a:noFill/>
        </p:spPr>
        <p:txBody>
          <a:bodyPr wrap="square" rtlCol="0">
            <a:spAutoFit/>
          </a:bodyPr>
          <a:lstStyle/>
          <a:p>
            <a:pPr algn="ctr"/>
            <a:r>
              <a:rPr lang="ru-RU" sz="2400" b="1" u="sng" dirty="0">
                <a:solidFill>
                  <a:srgbClr val="FF0000"/>
                </a:solidFill>
              </a:rPr>
              <a:t>Т</a:t>
            </a:r>
            <a:r>
              <a:rPr lang="ru-RU" sz="2400" b="1" u="sng" dirty="0" smtClean="0">
                <a:solidFill>
                  <a:srgbClr val="FF0000"/>
                </a:solidFill>
              </a:rPr>
              <a:t>ри </a:t>
            </a:r>
            <a:r>
              <a:rPr lang="ru-RU" sz="2400" b="1" u="sng" dirty="0">
                <a:solidFill>
                  <a:srgbClr val="FF0000"/>
                </a:solidFill>
              </a:rPr>
              <a:t>правила</a:t>
            </a:r>
            <a:r>
              <a:rPr lang="ru-RU" sz="2400" dirty="0"/>
              <a:t> (общих для всех типов перекрёстков</a:t>
            </a:r>
            <a:r>
              <a:rPr lang="ru-RU" sz="2400" dirty="0" smtClean="0"/>
              <a:t>).</a:t>
            </a:r>
          </a:p>
          <a:p>
            <a:r>
              <a:rPr lang="ru-RU" sz="2400" b="1" dirty="0" smtClean="0">
                <a:solidFill>
                  <a:srgbClr val="FF0000"/>
                </a:solidFill>
              </a:rPr>
              <a:t>Первое </a:t>
            </a:r>
            <a:r>
              <a:rPr lang="ru-RU" sz="2400" b="1" dirty="0">
                <a:solidFill>
                  <a:srgbClr val="FF0000"/>
                </a:solidFill>
              </a:rPr>
              <a:t>общее </a:t>
            </a:r>
            <a:r>
              <a:rPr lang="ru-RU" sz="2400" b="1" dirty="0" smtClean="0">
                <a:solidFill>
                  <a:srgbClr val="FF0000"/>
                </a:solidFill>
              </a:rPr>
              <a:t>правило.</a:t>
            </a:r>
            <a:r>
              <a:rPr lang="ru-RU" sz="2400" b="1" dirty="0" smtClean="0"/>
              <a:t> </a:t>
            </a:r>
            <a:r>
              <a:rPr lang="ru-RU" sz="2400" b="1" dirty="0"/>
              <a:t> При повороте направо или налево </a:t>
            </a:r>
            <a:r>
              <a:rPr lang="ru-RU" sz="2400" b="1" i="1" dirty="0"/>
              <a:t>водитель обязан уступить дорогу пешеходам и велосипедистам</a:t>
            </a:r>
            <a:r>
              <a:rPr lang="ru-RU" sz="2400" b="1" i="1" dirty="0" smtClean="0"/>
              <a:t>,</a:t>
            </a:r>
          </a:p>
          <a:p>
            <a:r>
              <a:rPr lang="ru-RU" sz="2400" b="1" i="1" dirty="0" smtClean="0"/>
              <a:t> </a:t>
            </a:r>
            <a:r>
              <a:rPr lang="ru-RU" sz="2400" b="1" i="1" dirty="0"/>
              <a:t>пересекающим проезжую </a:t>
            </a:r>
            <a:endParaRPr lang="ru-RU" sz="2400" b="1" i="1" dirty="0" smtClean="0"/>
          </a:p>
          <a:p>
            <a:r>
              <a:rPr lang="ru-RU" sz="2400" b="1" i="1" dirty="0" smtClean="0"/>
              <a:t>часть </a:t>
            </a:r>
            <a:r>
              <a:rPr lang="ru-RU" sz="2400" b="1" i="1" dirty="0"/>
              <a:t>дороги</a:t>
            </a:r>
            <a:r>
              <a:rPr lang="ru-RU" sz="2400" b="1" i="1" dirty="0" smtClean="0"/>
              <a:t>,</a:t>
            </a:r>
          </a:p>
          <a:p>
            <a:r>
              <a:rPr lang="ru-RU" sz="2400" b="1" i="1" dirty="0" smtClean="0"/>
              <a:t> </a:t>
            </a:r>
            <a:r>
              <a:rPr lang="ru-RU" sz="2400" b="1" i="1" dirty="0"/>
              <a:t>на которую он </a:t>
            </a:r>
            <a:endParaRPr lang="ru-RU" sz="2400" b="1" i="1" dirty="0" smtClean="0"/>
          </a:p>
          <a:p>
            <a:r>
              <a:rPr lang="ru-RU" sz="2400" b="1" i="1" dirty="0" smtClean="0"/>
              <a:t>поворачивает</a:t>
            </a:r>
            <a:r>
              <a:rPr lang="ru-RU" sz="2400" b="1" i="1" dirty="0"/>
              <a:t>.</a:t>
            </a:r>
            <a:endParaRPr lang="ru-RU" sz="2400" dirty="0"/>
          </a:p>
          <a:p>
            <a:r>
              <a:rPr lang="ru-RU" dirty="0"/>
              <a:t>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2826" y="1095822"/>
            <a:ext cx="47625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173" y="5067300"/>
            <a:ext cx="47625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4" y="3034613"/>
            <a:ext cx="47625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0277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 y="0"/>
            <a:ext cx="9240559"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512" y="3717032"/>
            <a:ext cx="8856984" cy="2246769"/>
          </a:xfrm>
          <a:prstGeom prst="rect">
            <a:avLst/>
          </a:prstGeom>
          <a:noFill/>
        </p:spPr>
        <p:txBody>
          <a:bodyPr wrap="square" rtlCol="0">
            <a:spAutoFit/>
          </a:bodyPr>
          <a:lstStyle/>
          <a:p>
            <a:r>
              <a:rPr lang="ru-RU" sz="2800" b="1" dirty="0" smtClean="0">
                <a:solidFill>
                  <a:srgbClr val="FF0000"/>
                </a:solidFill>
              </a:rPr>
              <a:t>4. Как </a:t>
            </a:r>
            <a:r>
              <a:rPr lang="ru-RU" sz="2800" b="1" dirty="0">
                <a:solidFill>
                  <a:srgbClr val="FF0000"/>
                </a:solidFill>
              </a:rPr>
              <a:t>Вам следует поступить при повороте направо?</a:t>
            </a:r>
          </a:p>
          <a:p>
            <a:r>
              <a:rPr lang="ru-RU" sz="2800" dirty="0" smtClean="0"/>
              <a:t>1. Проехать </a:t>
            </a:r>
            <a:r>
              <a:rPr lang="ru-RU" sz="2800" dirty="0"/>
              <a:t>перекресток первым</a:t>
            </a:r>
            <a:r>
              <a:rPr lang="ru-RU" sz="2800" dirty="0" smtClean="0"/>
              <a:t>.</a:t>
            </a:r>
          </a:p>
          <a:p>
            <a:r>
              <a:rPr lang="ru-RU" sz="2800" dirty="0" smtClean="0"/>
              <a:t>2</a:t>
            </a:r>
            <a:r>
              <a:rPr lang="ru-RU" sz="2800" dirty="0"/>
              <a:t>. Уступить дорогу только трамваю А</a:t>
            </a:r>
            <a:r>
              <a:rPr lang="ru-RU" sz="2800" dirty="0" smtClean="0"/>
              <a:t>.</a:t>
            </a:r>
          </a:p>
          <a:p>
            <a:r>
              <a:rPr lang="ru-RU" sz="2800" dirty="0" smtClean="0"/>
              <a:t>3</a:t>
            </a:r>
            <a:r>
              <a:rPr lang="ru-RU" sz="2800" dirty="0"/>
              <a:t>. Уступить дорогу только трамваю Б</a:t>
            </a:r>
            <a:r>
              <a:rPr lang="ru-RU" sz="2800" dirty="0" smtClean="0"/>
              <a:t>.</a:t>
            </a:r>
          </a:p>
          <a:p>
            <a:r>
              <a:rPr lang="ru-RU" sz="2800" dirty="0" smtClean="0"/>
              <a:t>4</a:t>
            </a:r>
            <a:r>
              <a:rPr lang="ru-RU" sz="2800" dirty="0"/>
              <a:t>. Уступить дорогу обоим трамваям.</a:t>
            </a:r>
          </a:p>
        </p:txBody>
      </p:sp>
    </p:spTree>
    <p:extLst>
      <p:ext uri="{BB962C8B-B14F-4D97-AF65-F5344CB8AC3E}">
        <p14:creationId xmlns:p14="http://schemas.microsoft.com/office/powerpoint/2010/main" val="260682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708"/>
            <a:ext cx="9123401" cy="352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486741"/>
            <a:ext cx="9123400" cy="2246769"/>
          </a:xfrm>
          <a:prstGeom prst="rect">
            <a:avLst/>
          </a:prstGeom>
        </p:spPr>
        <p:txBody>
          <a:bodyPr wrap="square">
            <a:spAutoFit/>
          </a:bodyPr>
          <a:lstStyle/>
          <a:p>
            <a:r>
              <a:rPr lang="ru-RU" sz="2800" b="1" dirty="0" smtClean="0">
                <a:solidFill>
                  <a:srgbClr val="FF0000"/>
                </a:solidFill>
              </a:rPr>
              <a:t>5. Вы </a:t>
            </a:r>
            <a:r>
              <a:rPr lang="ru-RU" sz="2800" b="1" dirty="0">
                <a:solidFill>
                  <a:srgbClr val="FF0000"/>
                </a:solidFill>
              </a:rPr>
              <a:t>намерены повернуть направо. Ваши действия?</a:t>
            </a:r>
          </a:p>
          <a:p>
            <a:r>
              <a:rPr lang="ru-RU" sz="2800" dirty="0"/>
              <a:t>1. Повернете направо, не уступая дорогу пешеходам.</a:t>
            </a:r>
          </a:p>
          <a:p>
            <a:r>
              <a:rPr lang="ru-RU" sz="2800" dirty="0"/>
              <a:t>2. Повернете направо, уступив дорогу пешеходам.</a:t>
            </a:r>
          </a:p>
          <a:p>
            <a:r>
              <a:rPr lang="ru-RU" sz="2800" dirty="0"/>
              <a:t>3. Остановитесь перед перекрестком и дождетесь другого сигнала регулировщика.</a:t>
            </a:r>
          </a:p>
        </p:txBody>
      </p:sp>
    </p:spTree>
    <p:extLst>
      <p:ext uri="{BB962C8B-B14F-4D97-AF65-F5344CB8AC3E}">
        <p14:creationId xmlns:p14="http://schemas.microsoft.com/office/powerpoint/2010/main" val="42178273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 y="0"/>
            <a:ext cx="9240559"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0" y="3429000"/>
            <a:ext cx="9240559" cy="2677656"/>
          </a:xfrm>
          <a:prstGeom prst="rect">
            <a:avLst/>
          </a:prstGeom>
        </p:spPr>
        <p:txBody>
          <a:bodyPr wrap="square">
            <a:spAutoFit/>
          </a:bodyPr>
          <a:lstStyle/>
          <a:p>
            <a:r>
              <a:rPr lang="ru-RU" dirty="0" smtClean="0"/>
              <a:t> </a:t>
            </a:r>
            <a:r>
              <a:rPr lang="ru-RU" sz="2800" b="1" dirty="0" smtClean="0">
                <a:solidFill>
                  <a:srgbClr val="FF0000"/>
                </a:solidFill>
              </a:rPr>
              <a:t>6. Кому </a:t>
            </a:r>
            <a:r>
              <a:rPr lang="ru-RU" sz="2800" b="1" dirty="0">
                <a:solidFill>
                  <a:srgbClr val="FF0000"/>
                </a:solidFill>
              </a:rPr>
              <a:t>Вы обязаны уступить дорогу при повороте налево?</a:t>
            </a:r>
          </a:p>
          <a:p>
            <a:r>
              <a:rPr lang="ru-RU" sz="2800" b="1" dirty="0"/>
              <a:t>1. Только автомобилю.</a:t>
            </a:r>
          </a:p>
          <a:p>
            <a:r>
              <a:rPr lang="ru-RU" sz="2800" b="1" dirty="0"/>
              <a:t>2. Только трамваю.</a:t>
            </a:r>
          </a:p>
          <a:p>
            <a:r>
              <a:rPr lang="ru-RU" sz="2800" b="1" dirty="0"/>
              <a:t>3. Автомобилю и трамваю.</a:t>
            </a:r>
          </a:p>
          <a:p>
            <a:r>
              <a:rPr lang="ru-RU" sz="2800" b="1" dirty="0"/>
              <a:t>4. Никому.</a:t>
            </a:r>
          </a:p>
        </p:txBody>
      </p:sp>
    </p:spTree>
    <p:extLst>
      <p:ext uri="{BB962C8B-B14F-4D97-AF65-F5344CB8AC3E}">
        <p14:creationId xmlns:p14="http://schemas.microsoft.com/office/powerpoint/2010/main" val="9159579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9" y="0"/>
            <a:ext cx="915213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429000"/>
            <a:ext cx="9180734" cy="3108543"/>
          </a:xfrm>
          <a:prstGeom prst="rect">
            <a:avLst/>
          </a:prstGeom>
        </p:spPr>
        <p:txBody>
          <a:bodyPr wrap="square">
            <a:spAutoFit/>
          </a:bodyPr>
          <a:lstStyle/>
          <a:p>
            <a:r>
              <a:rPr lang="ru-RU" sz="2800" b="1" dirty="0" smtClean="0"/>
              <a:t> </a:t>
            </a:r>
            <a:r>
              <a:rPr lang="ru-RU" sz="2800" b="1" dirty="0" smtClean="0">
                <a:solidFill>
                  <a:srgbClr val="FF0000"/>
                </a:solidFill>
              </a:rPr>
              <a:t>7. Вы </a:t>
            </a:r>
            <a:r>
              <a:rPr lang="ru-RU" sz="2800" b="1" dirty="0">
                <a:solidFill>
                  <a:srgbClr val="FF0000"/>
                </a:solidFill>
              </a:rPr>
              <a:t>намерены проехать перекресток в прямом направлении. Ваши действия?</a:t>
            </a:r>
          </a:p>
          <a:p>
            <a:r>
              <a:rPr lang="ru-RU" sz="2800" b="1" dirty="0"/>
              <a:t>1. Остановитесь перед стоп-линией.</a:t>
            </a:r>
          </a:p>
          <a:p>
            <a:r>
              <a:rPr lang="ru-RU" sz="2800" b="1" dirty="0"/>
              <a:t>2. Продолжите движение, уступая дорогу легковому автомобилю.</a:t>
            </a:r>
          </a:p>
          <a:p>
            <a:r>
              <a:rPr lang="ru-RU" sz="2800" b="1" dirty="0"/>
              <a:t>3. Продолжите движение, имея преимущество перед легковым автомобилем.</a:t>
            </a:r>
          </a:p>
        </p:txBody>
      </p:sp>
    </p:spTree>
    <p:extLst>
      <p:ext uri="{BB962C8B-B14F-4D97-AF65-F5344CB8AC3E}">
        <p14:creationId xmlns:p14="http://schemas.microsoft.com/office/powerpoint/2010/main" val="2643425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2"/>
            <a:ext cx="9095250" cy="351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04" y="3501008"/>
            <a:ext cx="9146604" cy="2246769"/>
          </a:xfrm>
          <a:prstGeom prst="rect">
            <a:avLst/>
          </a:prstGeom>
        </p:spPr>
        <p:txBody>
          <a:bodyPr wrap="square">
            <a:spAutoFit/>
          </a:bodyPr>
          <a:lstStyle/>
          <a:p>
            <a:r>
              <a:rPr lang="ru-RU" dirty="0" smtClean="0">
                <a:solidFill>
                  <a:srgbClr val="FF0000"/>
                </a:solidFill>
              </a:rPr>
              <a:t> </a:t>
            </a:r>
            <a:r>
              <a:rPr lang="ru-RU" sz="2800" b="1" dirty="0" smtClean="0">
                <a:solidFill>
                  <a:srgbClr val="FF0000"/>
                </a:solidFill>
              </a:rPr>
              <a:t>8. Вы </a:t>
            </a:r>
            <a:r>
              <a:rPr lang="ru-RU" sz="2800" b="1" dirty="0">
                <a:solidFill>
                  <a:srgbClr val="FF0000"/>
                </a:solidFill>
              </a:rPr>
              <a:t>намерены развернуться. Ваши действия?</a:t>
            </a:r>
          </a:p>
          <a:p>
            <a:r>
              <a:rPr lang="ru-RU" sz="2800" b="1" dirty="0"/>
              <a:t>1. Проедете перекресток первым.</a:t>
            </a:r>
          </a:p>
          <a:p>
            <a:r>
              <a:rPr lang="ru-RU" sz="2800" b="1" dirty="0"/>
              <a:t>2. Выполните разворот, уступив дорогу легковому автомобилю.</a:t>
            </a:r>
          </a:p>
          <a:p>
            <a:r>
              <a:rPr lang="ru-RU" sz="2800" b="1" dirty="0"/>
              <a:t>3. Дождетесь, когда регулировщик опустит правую руку.</a:t>
            </a:r>
          </a:p>
        </p:txBody>
      </p:sp>
    </p:spTree>
    <p:extLst>
      <p:ext uri="{BB962C8B-B14F-4D97-AF65-F5344CB8AC3E}">
        <p14:creationId xmlns:p14="http://schemas.microsoft.com/office/powerpoint/2010/main" val="31848613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44"/>
            <a:ext cx="9242483" cy="35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9240" y="3573016"/>
            <a:ext cx="8843240" cy="2677656"/>
          </a:xfrm>
          <a:prstGeom prst="rect">
            <a:avLst/>
          </a:prstGeom>
        </p:spPr>
        <p:txBody>
          <a:bodyPr wrap="square">
            <a:spAutoFit/>
          </a:bodyPr>
          <a:lstStyle/>
          <a:p>
            <a:r>
              <a:rPr lang="ru-RU" dirty="0" smtClean="0">
                <a:solidFill>
                  <a:srgbClr val="FF0000"/>
                </a:solidFill>
              </a:rPr>
              <a:t> </a:t>
            </a:r>
            <a:r>
              <a:rPr lang="ru-RU" sz="2800" b="1" dirty="0" smtClean="0">
                <a:solidFill>
                  <a:srgbClr val="FF0000"/>
                </a:solidFill>
              </a:rPr>
              <a:t>9. Обязаны </a:t>
            </a:r>
            <a:r>
              <a:rPr lang="ru-RU" sz="2800" b="1" dirty="0">
                <a:solidFill>
                  <a:srgbClr val="FF0000"/>
                </a:solidFill>
              </a:rPr>
              <a:t>ли Вы уступить дорогу легковому автомобилю при повороте направо?</a:t>
            </a:r>
          </a:p>
          <a:p>
            <a:r>
              <a:rPr lang="ru-RU" sz="2800" b="1" dirty="0"/>
              <a:t>1. Обязаны.</a:t>
            </a:r>
          </a:p>
          <a:p>
            <a:r>
              <a:rPr lang="ru-RU" sz="2800" b="1" dirty="0"/>
              <a:t>2. Обязаны, если легковой автомобиль поворачивает налево.</a:t>
            </a:r>
          </a:p>
          <a:p>
            <a:r>
              <a:rPr lang="ru-RU" sz="2800" b="1" dirty="0"/>
              <a:t>3. Не обязаны.</a:t>
            </a:r>
          </a:p>
        </p:txBody>
      </p:sp>
    </p:spTree>
    <p:extLst>
      <p:ext uri="{BB962C8B-B14F-4D97-AF65-F5344CB8AC3E}">
        <p14:creationId xmlns:p14="http://schemas.microsoft.com/office/powerpoint/2010/main" val="20177629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 y="18592"/>
            <a:ext cx="9192473" cy="355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3575524"/>
            <a:ext cx="8496944" cy="1384995"/>
          </a:xfrm>
          <a:prstGeom prst="rect">
            <a:avLst/>
          </a:prstGeom>
        </p:spPr>
        <p:txBody>
          <a:bodyPr wrap="square">
            <a:spAutoFit/>
          </a:bodyPr>
          <a:lstStyle/>
          <a:p>
            <a:r>
              <a:rPr lang="ru-RU" sz="2800" b="1" dirty="0" smtClean="0">
                <a:solidFill>
                  <a:srgbClr val="FF0000"/>
                </a:solidFill>
              </a:rPr>
              <a:t>10. Обязаны </a:t>
            </a:r>
            <a:r>
              <a:rPr lang="ru-RU" sz="2800" b="1" dirty="0">
                <a:solidFill>
                  <a:srgbClr val="FF0000"/>
                </a:solidFill>
              </a:rPr>
              <a:t>ли Вы уступить дорогу автобусу?</a:t>
            </a:r>
          </a:p>
          <a:p>
            <a:r>
              <a:rPr lang="ru-RU" sz="2800" b="1" dirty="0"/>
              <a:t>1. Обязаны.</a:t>
            </a:r>
          </a:p>
          <a:p>
            <a:r>
              <a:rPr lang="ru-RU" sz="2800" b="1" dirty="0"/>
              <a:t>2. Не обязаны.</a:t>
            </a:r>
          </a:p>
        </p:txBody>
      </p:sp>
    </p:spTree>
    <p:extLst>
      <p:ext uri="{BB962C8B-B14F-4D97-AF65-F5344CB8AC3E}">
        <p14:creationId xmlns:p14="http://schemas.microsoft.com/office/powerpoint/2010/main" val="2194424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0" y="0"/>
            <a:ext cx="9054331"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2855" y="3501008"/>
            <a:ext cx="9099166" cy="2246769"/>
          </a:xfrm>
          <a:prstGeom prst="rect">
            <a:avLst/>
          </a:prstGeom>
        </p:spPr>
        <p:txBody>
          <a:bodyPr wrap="square">
            <a:spAutoFit/>
          </a:bodyPr>
          <a:lstStyle/>
          <a:p>
            <a:r>
              <a:rPr lang="ru-RU" dirty="0" smtClean="0"/>
              <a:t> </a:t>
            </a:r>
            <a:r>
              <a:rPr lang="ru-RU" sz="2800" b="1" dirty="0" smtClean="0">
                <a:solidFill>
                  <a:srgbClr val="FF0000"/>
                </a:solidFill>
              </a:rPr>
              <a:t>11. В </a:t>
            </a:r>
            <a:r>
              <a:rPr lang="ru-RU" sz="2800" b="1" dirty="0">
                <a:solidFill>
                  <a:srgbClr val="FF0000"/>
                </a:solidFill>
              </a:rPr>
              <a:t>каком случае Вы обязаны уступить дорогу грузовому автомобилю?</a:t>
            </a:r>
          </a:p>
          <a:p>
            <a:r>
              <a:rPr lang="ru-RU" sz="2800" b="1" dirty="0"/>
              <a:t>1. При повороте налево.</a:t>
            </a:r>
          </a:p>
          <a:p>
            <a:r>
              <a:rPr lang="ru-RU" sz="2800" b="1" dirty="0"/>
              <a:t>2. При развороте.</a:t>
            </a:r>
          </a:p>
          <a:p>
            <a:r>
              <a:rPr lang="ru-RU" sz="2800" b="1" dirty="0"/>
              <a:t>3. В обоих перечисленных случаях.</a:t>
            </a:r>
          </a:p>
        </p:txBody>
      </p:sp>
    </p:spTree>
    <p:extLst>
      <p:ext uri="{BB962C8B-B14F-4D97-AF65-F5344CB8AC3E}">
        <p14:creationId xmlns:p14="http://schemas.microsoft.com/office/powerpoint/2010/main" val="4951575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 y="-2434"/>
            <a:ext cx="9246853" cy="357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318" y="3544483"/>
            <a:ext cx="8983178" cy="2677656"/>
          </a:xfrm>
          <a:prstGeom prst="rect">
            <a:avLst/>
          </a:prstGeom>
        </p:spPr>
        <p:txBody>
          <a:bodyPr wrap="square">
            <a:spAutoFit/>
          </a:bodyPr>
          <a:lstStyle/>
          <a:p>
            <a:r>
              <a:rPr lang="ru-RU" dirty="0" smtClean="0"/>
              <a:t> </a:t>
            </a:r>
            <a:r>
              <a:rPr lang="ru-RU" sz="2800" b="1" dirty="0" smtClean="0">
                <a:solidFill>
                  <a:srgbClr val="FF0000"/>
                </a:solidFill>
              </a:rPr>
              <a:t>12. Как </a:t>
            </a:r>
            <a:r>
              <a:rPr lang="ru-RU" sz="2800" b="1" dirty="0">
                <a:solidFill>
                  <a:srgbClr val="FF0000"/>
                </a:solidFill>
              </a:rPr>
              <a:t>Вам следует поступить при повороте налево?</a:t>
            </a:r>
          </a:p>
          <a:p>
            <a:r>
              <a:rPr lang="ru-RU" sz="2800" b="1" dirty="0"/>
              <a:t>1. Проехать перекресток первым.</a:t>
            </a:r>
          </a:p>
          <a:p>
            <a:r>
              <a:rPr lang="ru-RU" sz="2800" b="1" dirty="0"/>
              <a:t>2. Уступить дорогу только автомобилю с включенными проблесковым маячком и специальным звуковым сигналом.</a:t>
            </a:r>
          </a:p>
          <a:p>
            <a:r>
              <a:rPr lang="ru-RU" sz="2800" b="1" dirty="0"/>
              <a:t>3. Уступить дорогу обоим транспортным средствам</a:t>
            </a:r>
            <a:r>
              <a:rPr lang="ru-RU" dirty="0"/>
              <a:t>.</a:t>
            </a:r>
          </a:p>
        </p:txBody>
      </p:sp>
    </p:spTree>
    <p:extLst>
      <p:ext uri="{BB962C8B-B14F-4D97-AF65-F5344CB8AC3E}">
        <p14:creationId xmlns:p14="http://schemas.microsoft.com/office/powerpoint/2010/main" val="36320687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40559"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4428" y="3429000"/>
            <a:ext cx="9089571" cy="2246769"/>
          </a:xfrm>
          <a:prstGeom prst="rect">
            <a:avLst/>
          </a:prstGeom>
        </p:spPr>
        <p:txBody>
          <a:bodyPr wrap="square">
            <a:spAutoFit/>
          </a:bodyPr>
          <a:lstStyle/>
          <a:p>
            <a:r>
              <a:rPr lang="ru-RU" dirty="0" smtClean="0">
                <a:solidFill>
                  <a:srgbClr val="FF0000"/>
                </a:solidFill>
              </a:rPr>
              <a:t>  </a:t>
            </a:r>
            <a:r>
              <a:rPr lang="ru-RU" sz="2800" b="1" dirty="0" smtClean="0">
                <a:solidFill>
                  <a:srgbClr val="FF0000"/>
                </a:solidFill>
              </a:rPr>
              <a:t>13. Вы </a:t>
            </a:r>
            <a:r>
              <a:rPr lang="ru-RU" sz="2800" b="1" dirty="0">
                <a:solidFill>
                  <a:srgbClr val="FF0000"/>
                </a:solidFill>
              </a:rPr>
              <a:t>намерены повернуть направо. Ваши действия?</a:t>
            </a:r>
          </a:p>
          <a:p>
            <a:r>
              <a:rPr lang="ru-RU" sz="2800" b="1" dirty="0"/>
              <a:t>1. Проедете перекресток первым.</a:t>
            </a:r>
          </a:p>
          <a:p>
            <a:r>
              <a:rPr lang="ru-RU" sz="2800" b="1" dirty="0"/>
              <a:t>2. Уступите дорогу только трамваю А.</a:t>
            </a:r>
          </a:p>
          <a:p>
            <a:r>
              <a:rPr lang="ru-RU" sz="2800" b="1" dirty="0"/>
              <a:t>3. Уступите дорогу только трамваю Б.</a:t>
            </a:r>
          </a:p>
          <a:p>
            <a:r>
              <a:rPr lang="ru-RU" sz="2800" b="1" dirty="0"/>
              <a:t>4. Уступите дорогу обоим трамваям.</a:t>
            </a:r>
          </a:p>
        </p:txBody>
      </p:sp>
    </p:spTree>
    <p:extLst>
      <p:ext uri="{BB962C8B-B14F-4D97-AF65-F5344CB8AC3E}">
        <p14:creationId xmlns:p14="http://schemas.microsoft.com/office/powerpoint/2010/main" val="3219228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0750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5" y="-11630"/>
            <a:ext cx="9084409" cy="351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8658" y="3429000"/>
            <a:ext cx="9095295" cy="2246769"/>
          </a:xfrm>
          <a:prstGeom prst="rect">
            <a:avLst/>
          </a:prstGeom>
        </p:spPr>
        <p:txBody>
          <a:bodyPr wrap="square">
            <a:spAutoFit/>
          </a:bodyPr>
          <a:lstStyle/>
          <a:p>
            <a:r>
              <a:rPr lang="ru-RU" dirty="0" smtClean="0"/>
              <a:t> </a:t>
            </a:r>
            <a:r>
              <a:rPr lang="ru-RU" sz="2800" b="1" dirty="0" smtClean="0">
                <a:solidFill>
                  <a:srgbClr val="FF0000"/>
                </a:solidFill>
              </a:rPr>
              <a:t>14. Как </a:t>
            </a:r>
            <a:r>
              <a:rPr lang="ru-RU" sz="2800" b="1" dirty="0">
                <a:solidFill>
                  <a:srgbClr val="FF0000"/>
                </a:solidFill>
              </a:rPr>
              <a:t>Вам следует поступить при повороте направо?</a:t>
            </a:r>
          </a:p>
          <a:p>
            <a:r>
              <a:rPr lang="ru-RU" sz="2800" b="1" dirty="0"/>
              <a:t>1. Остановиться и дождаться другого сигнала регулировщика.</a:t>
            </a:r>
          </a:p>
          <a:p>
            <a:r>
              <a:rPr lang="ru-RU" sz="2800" b="1" dirty="0"/>
              <a:t>2. Проехать перекресток, уступив дорогу трамваю.</a:t>
            </a:r>
          </a:p>
          <a:p>
            <a:r>
              <a:rPr lang="ru-RU" sz="2800" b="1" dirty="0"/>
              <a:t>3. Проехать перекресток первым.</a:t>
            </a:r>
          </a:p>
        </p:txBody>
      </p:sp>
    </p:spTree>
    <p:extLst>
      <p:ext uri="{BB962C8B-B14F-4D97-AF65-F5344CB8AC3E}">
        <p14:creationId xmlns:p14="http://schemas.microsoft.com/office/powerpoint/2010/main" val="25149810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40559"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 y="3645024"/>
            <a:ext cx="9144001" cy="2246769"/>
          </a:xfrm>
          <a:prstGeom prst="rect">
            <a:avLst/>
          </a:prstGeom>
        </p:spPr>
        <p:txBody>
          <a:bodyPr wrap="square">
            <a:spAutoFit/>
          </a:bodyPr>
          <a:lstStyle/>
          <a:p>
            <a:r>
              <a:rPr lang="ru-RU" sz="2800" b="1" dirty="0" smtClean="0"/>
              <a:t>  </a:t>
            </a:r>
            <a:r>
              <a:rPr lang="ru-RU" sz="2800" b="1" dirty="0" smtClean="0">
                <a:solidFill>
                  <a:srgbClr val="FF0000"/>
                </a:solidFill>
              </a:rPr>
              <a:t>15. Разрешено </a:t>
            </a:r>
            <a:r>
              <a:rPr lang="ru-RU" sz="2800" b="1" dirty="0">
                <a:solidFill>
                  <a:srgbClr val="FF0000"/>
                </a:solidFill>
              </a:rPr>
              <a:t>ли Вам выехать на перекресток, за которым образовался затор:</a:t>
            </a:r>
          </a:p>
          <a:p>
            <a:r>
              <a:rPr lang="ru-RU" sz="2800" b="1" dirty="0"/>
              <a:t>1. Разрешено.</a:t>
            </a:r>
          </a:p>
          <a:p>
            <a:r>
              <a:rPr lang="ru-RU" sz="2800" b="1" dirty="0"/>
              <a:t>2. Разрешено, если Вы намерены выполнить поворот.</a:t>
            </a:r>
          </a:p>
          <a:p>
            <a:r>
              <a:rPr lang="ru-RU" sz="2800" b="1" dirty="0"/>
              <a:t>3. Запрещено</a:t>
            </a:r>
            <a:r>
              <a:rPr lang="ru-RU" dirty="0"/>
              <a:t>.</a:t>
            </a:r>
          </a:p>
        </p:txBody>
      </p:sp>
    </p:spTree>
    <p:extLst>
      <p:ext uri="{BB962C8B-B14F-4D97-AF65-F5344CB8AC3E}">
        <p14:creationId xmlns:p14="http://schemas.microsoft.com/office/powerpoint/2010/main" val="4290124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54331"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501008"/>
            <a:ext cx="9054330" cy="2246769"/>
          </a:xfrm>
          <a:prstGeom prst="rect">
            <a:avLst/>
          </a:prstGeom>
        </p:spPr>
        <p:txBody>
          <a:bodyPr wrap="square">
            <a:spAutoFit/>
          </a:bodyPr>
          <a:lstStyle/>
          <a:p>
            <a:r>
              <a:rPr lang="ru-RU" sz="2800" b="1" dirty="0" smtClean="0">
                <a:solidFill>
                  <a:srgbClr val="FF0000"/>
                </a:solidFill>
              </a:rPr>
              <a:t>16. В </a:t>
            </a:r>
            <a:r>
              <a:rPr lang="ru-RU" sz="2800" b="1" dirty="0">
                <a:solidFill>
                  <a:srgbClr val="FF0000"/>
                </a:solidFill>
              </a:rPr>
              <a:t>каком случае Вы обязаны уступить дорогу трамваю?</a:t>
            </a:r>
          </a:p>
          <a:p>
            <a:r>
              <a:rPr lang="ru-RU" sz="2800" b="1" dirty="0"/>
              <a:t>1. При повороте налево.</a:t>
            </a:r>
          </a:p>
          <a:p>
            <a:r>
              <a:rPr lang="ru-RU" sz="2800" b="1" dirty="0"/>
              <a:t>2. При движении прямо.</a:t>
            </a:r>
          </a:p>
          <a:p>
            <a:r>
              <a:rPr lang="ru-RU" sz="2800" b="1" dirty="0"/>
              <a:t>3. В обоих перечисленных случаях.</a:t>
            </a:r>
          </a:p>
        </p:txBody>
      </p:sp>
    </p:spTree>
    <p:extLst>
      <p:ext uri="{BB962C8B-B14F-4D97-AF65-F5344CB8AC3E}">
        <p14:creationId xmlns:p14="http://schemas.microsoft.com/office/powerpoint/2010/main" val="4458668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60"/>
            <a:ext cx="9237039" cy="3571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518" y="3429000"/>
            <a:ext cx="9097482" cy="3539430"/>
          </a:xfrm>
          <a:prstGeom prst="rect">
            <a:avLst/>
          </a:prstGeom>
        </p:spPr>
        <p:txBody>
          <a:bodyPr wrap="square">
            <a:spAutoFit/>
          </a:bodyPr>
          <a:lstStyle/>
          <a:p>
            <a:r>
              <a:rPr lang="ru-RU" dirty="0" smtClean="0"/>
              <a:t> </a:t>
            </a:r>
            <a:r>
              <a:rPr lang="ru-RU" sz="2800" b="1" dirty="0" smtClean="0">
                <a:solidFill>
                  <a:srgbClr val="FF0000"/>
                </a:solidFill>
              </a:rPr>
              <a:t>17. Вы </a:t>
            </a:r>
            <a:r>
              <a:rPr lang="ru-RU" sz="2800" b="1" dirty="0">
                <a:solidFill>
                  <a:srgbClr val="FF0000"/>
                </a:solidFill>
              </a:rPr>
              <a:t>намерены проехать перекресток в прямом направлении. Ваши действия?</a:t>
            </a:r>
          </a:p>
          <a:p>
            <a:r>
              <a:rPr lang="ru-RU" sz="2800" b="1" dirty="0"/>
              <a:t>1. Проедете перекресток первым.</a:t>
            </a:r>
          </a:p>
          <a:p>
            <a:r>
              <a:rPr lang="ru-RU" sz="2800" b="1" dirty="0"/>
              <a:t>2. Уступите дорогу только встречному автомобилю.</a:t>
            </a:r>
          </a:p>
          <a:p>
            <a:r>
              <a:rPr lang="ru-RU" sz="2800" b="1" dirty="0"/>
              <a:t>3. Уступите дорогу только автомобилю с включенными проблесковым маячком и специальным звуковым сигналом.</a:t>
            </a:r>
          </a:p>
          <a:p>
            <a:r>
              <a:rPr lang="ru-RU" sz="2800" b="1" dirty="0"/>
              <a:t>4. Уступите дорогу обоим транспортным средствам.</a:t>
            </a:r>
          </a:p>
        </p:txBody>
      </p:sp>
    </p:spTree>
    <p:extLst>
      <p:ext uri="{BB962C8B-B14F-4D97-AF65-F5344CB8AC3E}">
        <p14:creationId xmlns:p14="http://schemas.microsoft.com/office/powerpoint/2010/main" val="27126803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515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196" y="3528392"/>
            <a:ext cx="9156347" cy="1815882"/>
          </a:xfrm>
          <a:prstGeom prst="rect">
            <a:avLst/>
          </a:prstGeom>
        </p:spPr>
        <p:txBody>
          <a:bodyPr wrap="square">
            <a:spAutoFit/>
          </a:bodyPr>
          <a:lstStyle/>
          <a:p>
            <a:r>
              <a:rPr lang="ru-RU" dirty="0" smtClean="0"/>
              <a:t> </a:t>
            </a:r>
            <a:r>
              <a:rPr lang="ru-RU" sz="2800" b="1" dirty="0" smtClean="0">
                <a:solidFill>
                  <a:srgbClr val="FF0000"/>
                </a:solidFill>
              </a:rPr>
              <a:t>18. Вы </a:t>
            </a:r>
            <a:r>
              <a:rPr lang="ru-RU" sz="2800" b="1" dirty="0">
                <a:solidFill>
                  <a:srgbClr val="FF0000"/>
                </a:solidFill>
              </a:rPr>
              <a:t>намерены проехать перекресток в прямом направлении. Ваши действия?</a:t>
            </a:r>
          </a:p>
          <a:p>
            <a:r>
              <a:rPr lang="ru-RU" sz="2800" b="1" dirty="0"/>
              <a:t>1. Проедете перекресток первым.</a:t>
            </a:r>
          </a:p>
          <a:p>
            <a:r>
              <a:rPr lang="ru-RU" sz="2800" b="1" dirty="0"/>
              <a:t>2. Уступите дорогу трамваю.</a:t>
            </a:r>
          </a:p>
        </p:txBody>
      </p:sp>
    </p:spTree>
    <p:extLst>
      <p:ext uri="{BB962C8B-B14F-4D97-AF65-F5344CB8AC3E}">
        <p14:creationId xmlns:p14="http://schemas.microsoft.com/office/powerpoint/2010/main" val="32855936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54331"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501008"/>
            <a:ext cx="9054330" cy="2677656"/>
          </a:xfrm>
          <a:prstGeom prst="rect">
            <a:avLst/>
          </a:prstGeom>
        </p:spPr>
        <p:txBody>
          <a:bodyPr wrap="square">
            <a:spAutoFit/>
          </a:bodyPr>
          <a:lstStyle/>
          <a:p>
            <a:r>
              <a:rPr lang="ru-RU" sz="2800" b="1" dirty="0" smtClean="0">
                <a:solidFill>
                  <a:srgbClr val="FF0000"/>
                </a:solidFill>
              </a:rPr>
              <a:t>19. Кому </a:t>
            </a:r>
            <a:r>
              <a:rPr lang="ru-RU" sz="2800" b="1" dirty="0">
                <a:solidFill>
                  <a:srgbClr val="FF0000"/>
                </a:solidFill>
              </a:rPr>
              <a:t>Вы должны уступить дорогу при повороте налево?</a:t>
            </a:r>
          </a:p>
          <a:p>
            <a:r>
              <a:rPr lang="ru-RU" sz="2800" b="1" dirty="0"/>
              <a:t>1. Только мотоциклу.</a:t>
            </a:r>
          </a:p>
          <a:p>
            <a:r>
              <a:rPr lang="ru-RU" sz="2800" b="1" dirty="0"/>
              <a:t>2. Только автомобилю с включенными проблесковым маячком и специальным звуковым сигналом.</a:t>
            </a:r>
          </a:p>
          <a:p>
            <a:r>
              <a:rPr lang="ru-RU" sz="2800" b="1" dirty="0"/>
              <a:t>3. Обоим транспортным средствам.</a:t>
            </a:r>
          </a:p>
        </p:txBody>
      </p:sp>
    </p:spTree>
    <p:extLst>
      <p:ext uri="{BB962C8B-B14F-4D97-AF65-F5344CB8AC3E}">
        <p14:creationId xmlns:p14="http://schemas.microsoft.com/office/powerpoint/2010/main" val="2587694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398"/>
            <a:ext cx="9127774" cy="352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3658" y="3429000"/>
            <a:ext cx="9114116" cy="2246769"/>
          </a:xfrm>
          <a:prstGeom prst="rect">
            <a:avLst/>
          </a:prstGeom>
        </p:spPr>
        <p:txBody>
          <a:bodyPr wrap="square">
            <a:spAutoFit/>
          </a:bodyPr>
          <a:lstStyle/>
          <a:p>
            <a:r>
              <a:rPr lang="ru-RU" dirty="0" smtClean="0"/>
              <a:t>  </a:t>
            </a:r>
            <a:r>
              <a:rPr lang="ru-RU" sz="2800" b="1" dirty="0" smtClean="0">
                <a:solidFill>
                  <a:srgbClr val="FF0000"/>
                </a:solidFill>
              </a:rPr>
              <a:t>20. При </a:t>
            </a:r>
            <a:r>
              <a:rPr lang="ru-RU" sz="2800" b="1" dirty="0">
                <a:solidFill>
                  <a:srgbClr val="FF0000"/>
                </a:solidFill>
              </a:rPr>
              <a:t>повороте направо Вы должны уступить дорогу:</a:t>
            </a:r>
          </a:p>
          <a:p>
            <a:r>
              <a:rPr lang="ru-RU" sz="2800" b="1" dirty="0"/>
              <a:t>1. Только велосипедисту.</a:t>
            </a:r>
          </a:p>
          <a:p>
            <a:r>
              <a:rPr lang="ru-RU" sz="2800" b="1" dirty="0"/>
              <a:t>2. Только пешеходам.</a:t>
            </a:r>
          </a:p>
          <a:p>
            <a:r>
              <a:rPr lang="ru-RU" sz="2800" b="1" dirty="0"/>
              <a:t>3. Пешеходам и велосипедисту.</a:t>
            </a:r>
          </a:p>
          <a:p>
            <a:r>
              <a:rPr lang="ru-RU" sz="2800" b="1" dirty="0"/>
              <a:t>4. Никому.</a:t>
            </a:r>
          </a:p>
        </p:txBody>
      </p:sp>
    </p:spTree>
    <p:extLst>
      <p:ext uri="{BB962C8B-B14F-4D97-AF65-F5344CB8AC3E}">
        <p14:creationId xmlns:p14="http://schemas.microsoft.com/office/powerpoint/2010/main" val="8283107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0" y="-74840"/>
            <a:ext cx="9061653" cy="350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0430" y="3451583"/>
            <a:ext cx="9103569" cy="1815882"/>
          </a:xfrm>
          <a:prstGeom prst="rect">
            <a:avLst/>
          </a:prstGeom>
        </p:spPr>
        <p:txBody>
          <a:bodyPr wrap="square">
            <a:spAutoFit/>
          </a:bodyPr>
          <a:lstStyle/>
          <a:p>
            <a:r>
              <a:rPr lang="ru-RU" dirty="0" smtClean="0"/>
              <a:t> </a:t>
            </a:r>
            <a:r>
              <a:rPr lang="ru-RU" sz="2800" b="1" dirty="0" smtClean="0">
                <a:solidFill>
                  <a:srgbClr val="FF0000"/>
                </a:solidFill>
              </a:rPr>
              <a:t>21. Обязаны </a:t>
            </a:r>
            <a:r>
              <a:rPr lang="ru-RU" sz="2800" b="1" dirty="0">
                <a:solidFill>
                  <a:srgbClr val="FF0000"/>
                </a:solidFill>
              </a:rPr>
              <a:t>ли Вы при повороте направо уступить дорогу автомобилю, выполняющему разворот?</a:t>
            </a:r>
          </a:p>
          <a:p>
            <a:r>
              <a:rPr lang="ru-RU" sz="2800" b="1" dirty="0"/>
              <a:t>1. Обязаны.</a:t>
            </a:r>
          </a:p>
          <a:p>
            <a:r>
              <a:rPr lang="ru-RU" sz="2800" b="1" dirty="0"/>
              <a:t>2. Не обязаны.</a:t>
            </a:r>
          </a:p>
        </p:txBody>
      </p:sp>
    </p:spTree>
    <p:extLst>
      <p:ext uri="{BB962C8B-B14F-4D97-AF65-F5344CB8AC3E}">
        <p14:creationId xmlns:p14="http://schemas.microsoft.com/office/powerpoint/2010/main" val="11399445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3" y="-22516"/>
            <a:ext cx="9112559" cy="352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7124" y="3444010"/>
            <a:ext cx="8989372" cy="3108543"/>
          </a:xfrm>
          <a:prstGeom prst="rect">
            <a:avLst/>
          </a:prstGeom>
        </p:spPr>
        <p:txBody>
          <a:bodyPr wrap="square">
            <a:spAutoFit/>
          </a:bodyPr>
          <a:lstStyle/>
          <a:p>
            <a:r>
              <a:rPr lang="ru-RU" dirty="0" smtClean="0">
                <a:solidFill>
                  <a:srgbClr val="FF0000"/>
                </a:solidFill>
              </a:rPr>
              <a:t>  </a:t>
            </a:r>
            <a:r>
              <a:rPr lang="ru-RU" sz="2800" b="1" dirty="0" smtClean="0">
                <a:solidFill>
                  <a:srgbClr val="FF0000"/>
                </a:solidFill>
              </a:rPr>
              <a:t>22. Как </a:t>
            </a:r>
            <a:r>
              <a:rPr lang="ru-RU" sz="2800" b="1" dirty="0">
                <a:solidFill>
                  <a:srgbClr val="FF0000"/>
                </a:solidFill>
              </a:rPr>
              <a:t>Вам следует поступить при повороте налево?</a:t>
            </a:r>
          </a:p>
          <a:p>
            <a:r>
              <a:rPr lang="ru-RU" sz="2800" b="1" dirty="0"/>
              <a:t>1. Проехать перекресток первым.</a:t>
            </a:r>
          </a:p>
          <a:p>
            <a:r>
              <a:rPr lang="ru-RU" sz="2800" b="1" dirty="0"/>
              <a:t>2. Выехать за стоп-линию и остановиться на перекрестке, чтобы уступить дорогу встречному автомобилю.</a:t>
            </a:r>
          </a:p>
          <a:p>
            <a:r>
              <a:rPr lang="ru-RU" sz="2800" b="1" dirty="0"/>
              <a:t>3. Остановиться перед стоп-линией и после проезда легкового автомобиля повернуть налево.</a:t>
            </a:r>
          </a:p>
        </p:txBody>
      </p:sp>
    </p:spTree>
    <p:extLst>
      <p:ext uri="{BB962C8B-B14F-4D97-AF65-F5344CB8AC3E}">
        <p14:creationId xmlns:p14="http://schemas.microsoft.com/office/powerpoint/2010/main" val="37278276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54331"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501008"/>
            <a:ext cx="9054330" cy="2246769"/>
          </a:xfrm>
          <a:prstGeom prst="rect">
            <a:avLst/>
          </a:prstGeom>
        </p:spPr>
        <p:txBody>
          <a:bodyPr wrap="square">
            <a:spAutoFit/>
          </a:bodyPr>
          <a:lstStyle/>
          <a:p>
            <a:r>
              <a:rPr lang="ru-RU" sz="2800" b="1" dirty="0" smtClean="0">
                <a:solidFill>
                  <a:srgbClr val="FF0000"/>
                </a:solidFill>
              </a:rPr>
              <a:t>23. Как </a:t>
            </a:r>
            <a:r>
              <a:rPr lang="ru-RU" sz="2800" b="1" dirty="0">
                <a:solidFill>
                  <a:srgbClr val="FF0000"/>
                </a:solidFill>
              </a:rPr>
              <a:t>Вам следует поступить при повороте налево?</a:t>
            </a:r>
          </a:p>
          <a:p>
            <a:r>
              <a:rPr lang="ru-RU" sz="2800" b="1" dirty="0"/>
              <a:t>1. Проехать перекресток первым.</a:t>
            </a:r>
          </a:p>
          <a:p>
            <a:r>
              <a:rPr lang="ru-RU" sz="2800" b="1" dirty="0"/>
              <a:t>2. Уступить дорогу только грузовому автомобилю с включенным проблесковым маячком.</a:t>
            </a:r>
          </a:p>
          <a:p>
            <a:r>
              <a:rPr lang="ru-RU" sz="2800" b="1" dirty="0"/>
              <a:t>3. Уступить дорогу только автобусу.</a:t>
            </a:r>
          </a:p>
        </p:txBody>
      </p:sp>
    </p:spTree>
    <p:extLst>
      <p:ext uri="{BB962C8B-B14F-4D97-AF65-F5344CB8AC3E}">
        <p14:creationId xmlns:p14="http://schemas.microsoft.com/office/powerpoint/2010/main" val="3143927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5957"/>
            <a:ext cx="9144000" cy="1938992"/>
          </a:xfrm>
          <a:prstGeom prst="rect">
            <a:avLst/>
          </a:prstGeom>
        </p:spPr>
        <p:txBody>
          <a:bodyPr wrap="square">
            <a:spAutoFit/>
          </a:bodyPr>
          <a:lstStyle/>
          <a:p>
            <a:pPr algn="ctr"/>
            <a:r>
              <a:rPr lang="ru-RU" sz="2400" b="1" dirty="0">
                <a:solidFill>
                  <a:srgbClr val="FF0000"/>
                </a:solidFill>
              </a:rPr>
              <a:t>Второе общее </a:t>
            </a:r>
            <a:r>
              <a:rPr lang="ru-RU" sz="2400" b="1" dirty="0" smtClean="0">
                <a:solidFill>
                  <a:srgbClr val="FF0000"/>
                </a:solidFill>
              </a:rPr>
              <a:t>правило</a:t>
            </a:r>
            <a:r>
              <a:rPr lang="ru-RU" sz="2400" b="1" dirty="0" smtClean="0"/>
              <a:t>.</a:t>
            </a:r>
          </a:p>
          <a:p>
            <a:r>
              <a:rPr lang="ru-RU" sz="2400" b="1" dirty="0" smtClean="0"/>
              <a:t> </a:t>
            </a:r>
            <a:r>
              <a:rPr lang="ru-RU" sz="2400" b="1" dirty="0"/>
              <a:t>Запрещается выезжать на перекрёсток или пересечение проезжих частей, если образовался затор, который вынудит водителя остановиться, создав препятствие для движения транспортных средств в поперечном направлении</a:t>
            </a:r>
            <a:r>
              <a:rPr lang="ru-RU" dirty="0"/>
              <a: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4477"/>
            <a:ext cx="6095981" cy="230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47656" y="2125363"/>
            <a:ext cx="3096344" cy="2031325"/>
          </a:xfrm>
          <a:prstGeom prst="rect">
            <a:avLst/>
          </a:prstGeom>
          <a:noFill/>
        </p:spPr>
        <p:txBody>
          <a:bodyPr wrap="square" rtlCol="0">
            <a:spAutoFit/>
          </a:bodyPr>
          <a:lstStyle/>
          <a:p>
            <a:r>
              <a:rPr lang="ru-RU" dirty="0"/>
              <a:t> </a:t>
            </a:r>
          </a:p>
          <a:p>
            <a:r>
              <a:rPr lang="ru-RU" dirty="0"/>
              <a:t>Логика этого ограничения понятна. Мало того, что «пробка» в данном направлении, так теперь ещё и поперечное движение заблокировано.</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785" y="4653136"/>
            <a:ext cx="5828215" cy="219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4813219"/>
            <a:ext cx="3528392" cy="2031325"/>
          </a:xfrm>
          <a:prstGeom prst="rect">
            <a:avLst/>
          </a:prstGeom>
          <a:noFill/>
        </p:spPr>
        <p:txBody>
          <a:bodyPr wrap="square" rtlCol="0">
            <a:spAutoFit/>
          </a:bodyPr>
          <a:lstStyle/>
          <a:p>
            <a:r>
              <a:rPr lang="ru-RU" dirty="0"/>
              <a:t> если вы намерены двигаться прямо, то в данной ситуации въезжать на перекрёсток  вам запрещено!</a:t>
            </a:r>
          </a:p>
          <a:p>
            <a:r>
              <a:rPr lang="ru-RU" dirty="0"/>
              <a:t>Надо подождать до тех пор, пока за перекрёстком не освободится пространство.</a:t>
            </a:r>
          </a:p>
        </p:txBody>
      </p:sp>
    </p:spTree>
    <p:extLst>
      <p:ext uri="{BB962C8B-B14F-4D97-AF65-F5344CB8AC3E}">
        <p14:creationId xmlns:p14="http://schemas.microsoft.com/office/powerpoint/2010/main" val="21934378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8" y="-99392"/>
            <a:ext cx="912515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818" y="3429000"/>
            <a:ext cx="8982678" cy="2677656"/>
          </a:xfrm>
          <a:prstGeom prst="rect">
            <a:avLst/>
          </a:prstGeom>
        </p:spPr>
        <p:txBody>
          <a:bodyPr wrap="square">
            <a:spAutoFit/>
          </a:bodyPr>
          <a:lstStyle/>
          <a:p>
            <a:r>
              <a:rPr lang="ru-RU" dirty="0" smtClean="0"/>
              <a:t> </a:t>
            </a:r>
            <a:r>
              <a:rPr lang="ru-RU" sz="2800" b="1" dirty="0" smtClean="0">
                <a:solidFill>
                  <a:srgbClr val="FF0000"/>
                </a:solidFill>
              </a:rPr>
              <a:t>24. Вы </a:t>
            </a:r>
            <a:r>
              <a:rPr lang="ru-RU" sz="2800" b="1" dirty="0">
                <a:solidFill>
                  <a:srgbClr val="FF0000"/>
                </a:solidFill>
              </a:rPr>
              <a:t>намерены повернуть налево. Ваши действия?</a:t>
            </a:r>
          </a:p>
          <a:p>
            <a:r>
              <a:rPr lang="ru-RU" sz="2800" b="1" dirty="0"/>
              <a:t>1. Выполните маневр без остановки на перекрестке.</a:t>
            </a:r>
          </a:p>
          <a:p>
            <a:r>
              <a:rPr lang="ru-RU" sz="2800" b="1" dirty="0"/>
              <a:t>2. Повернете налево и остановитесь в разрыве разделительной полосы. Дождетесь разрешающего сигнала светофора на выезде с перекрестка и завершите маневр.</a:t>
            </a:r>
          </a:p>
        </p:txBody>
      </p:sp>
    </p:spTree>
    <p:extLst>
      <p:ext uri="{BB962C8B-B14F-4D97-AF65-F5344CB8AC3E}">
        <p14:creationId xmlns:p14="http://schemas.microsoft.com/office/powerpoint/2010/main" val="40809707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398"/>
            <a:ext cx="9127774" cy="352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3542" y="3402158"/>
            <a:ext cx="9100457" cy="2677656"/>
          </a:xfrm>
          <a:prstGeom prst="rect">
            <a:avLst/>
          </a:prstGeom>
        </p:spPr>
        <p:txBody>
          <a:bodyPr wrap="square">
            <a:spAutoFit/>
          </a:bodyPr>
          <a:lstStyle/>
          <a:p>
            <a:r>
              <a:rPr lang="ru-RU" dirty="0" smtClean="0"/>
              <a:t>  </a:t>
            </a:r>
            <a:r>
              <a:rPr lang="ru-RU" sz="2800" b="1" dirty="0" smtClean="0">
                <a:solidFill>
                  <a:srgbClr val="FF0000"/>
                </a:solidFill>
              </a:rPr>
              <a:t>25. Как </a:t>
            </a:r>
            <a:r>
              <a:rPr lang="ru-RU" sz="2800" b="1" dirty="0">
                <a:solidFill>
                  <a:srgbClr val="FF0000"/>
                </a:solidFill>
              </a:rPr>
              <a:t>Вам следует поступить при повороте налево?</a:t>
            </a:r>
          </a:p>
          <a:p>
            <a:r>
              <a:rPr lang="ru-RU" sz="2800" b="1" dirty="0"/>
              <a:t>1. Остановиться у стоп-линии и дождаться сигнала регулировщика, разрешающего поворот.</a:t>
            </a:r>
          </a:p>
          <a:p>
            <a:r>
              <a:rPr lang="ru-RU" sz="2800" b="1" dirty="0"/>
              <a:t>2. Выехав на перекресток, остановиться и дождаться сигнала регулировщика, разрешающего поворот.</a:t>
            </a:r>
          </a:p>
          <a:p>
            <a:r>
              <a:rPr lang="ru-RU" sz="2800" b="1" dirty="0"/>
              <a:t>3. Повернуть, уступив дорогу встречному автомобилю.</a:t>
            </a:r>
          </a:p>
        </p:txBody>
      </p:sp>
    </p:spTree>
    <p:extLst>
      <p:ext uri="{BB962C8B-B14F-4D97-AF65-F5344CB8AC3E}">
        <p14:creationId xmlns:p14="http://schemas.microsoft.com/office/powerpoint/2010/main" val="4143334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 y="-7505"/>
            <a:ext cx="912515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6320" y="3520887"/>
            <a:ext cx="8980808" cy="2246769"/>
          </a:xfrm>
          <a:prstGeom prst="rect">
            <a:avLst/>
          </a:prstGeom>
        </p:spPr>
        <p:txBody>
          <a:bodyPr wrap="square">
            <a:spAutoFit/>
          </a:bodyPr>
          <a:lstStyle/>
          <a:p>
            <a:r>
              <a:rPr lang="ru-RU" sz="2800" b="1" dirty="0" smtClean="0">
                <a:solidFill>
                  <a:srgbClr val="FF0000"/>
                </a:solidFill>
              </a:rPr>
              <a:t>26. Вы </a:t>
            </a:r>
            <a:r>
              <a:rPr lang="ru-RU" sz="2800" b="1" dirty="0">
                <a:solidFill>
                  <a:srgbClr val="FF0000"/>
                </a:solidFill>
              </a:rPr>
              <a:t>намерены повернуть направо. Ваши действия?</a:t>
            </a:r>
          </a:p>
          <a:p>
            <a:r>
              <a:rPr lang="ru-RU" sz="2800" b="1" dirty="0"/>
              <a:t>1. Дождетесь другого сигнала регулировщика.</a:t>
            </a:r>
          </a:p>
          <a:p>
            <a:r>
              <a:rPr lang="ru-RU" sz="2800" b="1" dirty="0"/>
              <a:t>2. Уступите дорогу легковому автомобилю, осуществляющему разворот.</a:t>
            </a:r>
          </a:p>
          <a:p>
            <a:r>
              <a:rPr lang="ru-RU" sz="2800" b="1" dirty="0"/>
              <a:t>3. Проедете перекресток первым.</a:t>
            </a:r>
          </a:p>
        </p:txBody>
      </p:sp>
    </p:spTree>
    <p:extLst>
      <p:ext uri="{BB962C8B-B14F-4D97-AF65-F5344CB8AC3E}">
        <p14:creationId xmlns:p14="http://schemas.microsoft.com/office/powerpoint/2010/main" val="1991472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2" y="-99392"/>
            <a:ext cx="912515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2932" y="3573016"/>
            <a:ext cx="8993563" cy="2246769"/>
          </a:xfrm>
          <a:prstGeom prst="rect">
            <a:avLst/>
          </a:prstGeom>
        </p:spPr>
        <p:txBody>
          <a:bodyPr wrap="square">
            <a:spAutoFit/>
          </a:bodyPr>
          <a:lstStyle/>
          <a:p>
            <a:r>
              <a:rPr lang="ru-RU" dirty="0" smtClean="0"/>
              <a:t> </a:t>
            </a:r>
            <a:r>
              <a:rPr lang="ru-RU" sz="2800" b="1" dirty="0" smtClean="0">
                <a:solidFill>
                  <a:srgbClr val="FF0000"/>
                </a:solidFill>
              </a:rPr>
              <a:t>27. Вы </a:t>
            </a:r>
            <a:r>
              <a:rPr lang="ru-RU" sz="2800" b="1" dirty="0">
                <a:solidFill>
                  <a:srgbClr val="FF0000"/>
                </a:solidFill>
              </a:rPr>
              <a:t>намерены повернуть налево. Ваши действия?</a:t>
            </a:r>
          </a:p>
          <a:p>
            <a:r>
              <a:rPr lang="ru-RU" sz="2800" b="1" dirty="0"/>
              <a:t>1. Выполните маневр без остановки на перекрестке.</a:t>
            </a:r>
          </a:p>
          <a:p>
            <a:r>
              <a:rPr lang="ru-RU" sz="2800" b="1" dirty="0"/>
              <a:t>2. Выехав на перекресток, остановитесь у стоп-линии и, дождавшись зеленого сигнала светофора на разделительной полосе, завершите маневр.</a:t>
            </a:r>
          </a:p>
        </p:txBody>
      </p:sp>
    </p:spTree>
    <p:extLst>
      <p:ext uri="{BB962C8B-B14F-4D97-AF65-F5344CB8AC3E}">
        <p14:creationId xmlns:p14="http://schemas.microsoft.com/office/powerpoint/2010/main" val="13050930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5" y="0"/>
            <a:ext cx="9054331"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7854" y="3501008"/>
            <a:ext cx="8936633" cy="2246769"/>
          </a:xfrm>
          <a:prstGeom prst="rect">
            <a:avLst/>
          </a:prstGeom>
        </p:spPr>
        <p:txBody>
          <a:bodyPr wrap="square">
            <a:spAutoFit/>
          </a:bodyPr>
          <a:lstStyle/>
          <a:p>
            <a:r>
              <a:rPr lang="ru-RU" dirty="0" smtClean="0"/>
              <a:t> </a:t>
            </a:r>
            <a:r>
              <a:rPr lang="ru-RU" sz="2800" b="1" dirty="0" smtClean="0">
                <a:solidFill>
                  <a:srgbClr val="FF0000"/>
                </a:solidFill>
              </a:rPr>
              <a:t>28. Вам </a:t>
            </a:r>
            <a:r>
              <a:rPr lang="ru-RU" sz="2800" b="1" dirty="0">
                <a:solidFill>
                  <a:srgbClr val="FF0000"/>
                </a:solidFill>
              </a:rPr>
              <a:t>необходимо уступить дорогу другим участникам движения:</a:t>
            </a:r>
          </a:p>
          <a:p>
            <a:r>
              <a:rPr lang="ru-RU" sz="2800" b="1" dirty="0"/>
              <a:t>1. Только при повороте налево или развороте.</a:t>
            </a:r>
          </a:p>
          <a:p>
            <a:r>
              <a:rPr lang="ru-RU" sz="2800" b="1" dirty="0"/>
              <a:t>2. Только при повороте направо.</a:t>
            </a:r>
          </a:p>
          <a:p>
            <a:r>
              <a:rPr lang="ru-RU" sz="2800" b="1" dirty="0"/>
              <a:t>3. В обоих перечисленных случаях.</a:t>
            </a:r>
          </a:p>
        </p:txBody>
      </p:sp>
    </p:spTree>
    <p:extLst>
      <p:ext uri="{BB962C8B-B14F-4D97-AF65-F5344CB8AC3E}">
        <p14:creationId xmlns:p14="http://schemas.microsoft.com/office/powerpoint/2010/main" val="2674496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3" y="0"/>
            <a:ext cx="9054331"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4428" y="3429000"/>
            <a:ext cx="9025255" cy="3539430"/>
          </a:xfrm>
          <a:prstGeom prst="rect">
            <a:avLst/>
          </a:prstGeom>
        </p:spPr>
        <p:txBody>
          <a:bodyPr wrap="square">
            <a:spAutoFit/>
          </a:bodyPr>
          <a:lstStyle/>
          <a:p>
            <a:r>
              <a:rPr lang="ru-RU" sz="2800" b="1" dirty="0" smtClean="0">
                <a:solidFill>
                  <a:srgbClr val="FF0000"/>
                </a:solidFill>
              </a:rPr>
              <a:t>29. При </a:t>
            </a:r>
            <a:r>
              <a:rPr lang="ru-RU" sz="2800" b="1" dirty="0">
                <a:solidFill>
                  <a:srgbClr val="FF0000"/>
                </a:solidFill>
              </a:rPr>
              <a:t>включении зеленого сигнала светофора Вам следует:</a:t>
            </a:r>
          </a:p>
          <a:p>
            <a:r>
              <a:rPr lang="ru-RU" sz="2800" b="1" dirty="0"/>
              <a:t>1. Сразу начать движение.</a:t>
            </a:r>
          </a:p>
          <a:p>
            <a:r>
              <a:rPr lang="ru-RU" sz="2800" b="1" dirty="0"/>
              <a:t>2. Начать движение, убедившись в отсутствии только пешеходов, завершающих переход проезжей части.</a:t>
            </a:r>
          </a:p>
          <a:p>
            <a:r>
              <a:rPr lang="ru-RU" sz="2800" b="1" dirty="0"/>
              <a:t>3. Начать движение, убедившись в отсутствии пешеходов и транспортных средств, завершающих движение после смены сигнала светофора.</a:t>
            </a:r>
          </a:p>
        </p:txBody>
      </p:sp>
    </p:spTree>
    <p:extLst>
      <p:ext uri="{BB962C8B-B14F-4D97-AF65-F5344CB8AC3E}">
        <p14:creationId xmlns:p14="http://schemas.microsoft.com/office/powerpoint/2010/main" val="34898701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 y="-25896"/>
            <a:ext cx="9121303" cy="352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083" y="3501008"/>
            <a:ext cx="9121303" cy="2246769"/>
          </a:xfrm>
          <a:prstGeom prst="rect">
            <a:avLst/>
          </a:prstGeom>
        </p:spPr>
        <p:txBody>
          <a:bodyPr wrap="square">
            <a:spAutoFit/>
          </a:bodyPr>
          <a:lstStyle/>
          <a:p>
            <a:r>
              <a:rPr lang="ru-RU" dirty="0" smtClean="0"/>
              <a:t> </a:t>
            </a:r>
            <a:r>
              <a:rPr lang="ru-RU" sz="2800" b="1" dirty="0" smtClean="0">
                <a:solidFill>
                  <a:srgbClr val="FF0000"/>
                </a:solidFill>
              </a:rPr>
              <a:t>30. При </a:t>
            </a:r>
            <a:r>
              <a:rPr lang="ru-RU" sz="2800" b="1" dirty="0">
                <a:solidFill>
                  <a:srgbClr val="FF0000"/>
                </a:solidFill>
              </a:rPr>
              <a:t>выполнении какого маневра водитель легкового автомобиля имеет преимущество в движении?</a:t>
            </a:r>
          </a:p>
          <a:p>
            <a:r>
              <a:rPr lang="ru-RU" sz="2800" b="1" dirty="0"/>
              <a:t>1. Только при повороте налево.</a:t>
            </a:r>
          </a:p>
          <a:p>
            <a:r>
              <a:rPr lang="ru-RU" sz="2800" b="1" dirty="0"/>
              <a:t>2. Только при развороте.</a:t>
            </a:r>
          </a:p>
          <a:p>
            <a:r>
              <a:rPr lang="ru-RU" sz="2800" b="1" dirty="0"/>
              <a:t>3. При выполнении любого маневра из перечисленных.</a:t>
            </a:r>
          </a:p>
        </p:txBody>
      </p:sp>
    </p:spTree>
    <p:extLst>
      <p:ext uri="{BB962C8B-B14F-4D97-AF65-F5344CB8AC3E}">
        <p14:creationId xmlns:p14="http://schemas.microsoft.com/office/powerpoint/2010/main" val="29136529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54331"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475856"/>
            <a:ext cx="9054330" cy="2246769"/>
          </a:xfrm>
          <a:prstGeom prst="rect">
            <a:avLst/>
          </a:prstGeom>
        </p:spPr>
        <p:txBody>
          <a:bodyPr wrap="square">
            <a:spAutoFit/>
          </a:bodyPr>
          <a:lstStyle/>
          <a:p>
            <a:r>
              <a:rPr lang="ru-RU" dirty="0" smtClean="0"/>
              <a:t>  </a:t>
            </a:r>
            <a:r>
              <a:rPr lang="ru-RU" sz="2800" b="1" dirty="0" smtClean="0">
                <a:solidFill>
                  <a:srgbClr val="FF0000"/>
                </a:solidFill>
              </a:rPr>
              <a:t>31. Вы </a:t>
            </a:r>
            <a:r>
              <a:rPr lang="ru-RU" sz="2800" b="1" dirty="0">
                <a:solidFill>
                  <a:srgbClr val="FF0000"/>
                </a:solidFill>
              </a:rPr>
              <a:t>намерены повернуть налево. Кому Вы должны уступить дорогу?</a:t>
            </a:r>
          </a:p>
          <a:p>
            <a:r>
              <a:rPr lang="ru-RU" sz="2800" b="1" dirty="0"/>
              <a:t>1. Только пешеходам.</a:t>
            </a:r>
          </a:p>
          <a:p>
            <a:r>
              <a:rPr lang="ru-RU" sz="2800" b="1" dirty="0"/>
              <a:t>2. Только автобусу.</a:t>
            </a:r>
          </a:p>
          <a:p>
            <a:r>
              <a:rPr lang="ru-RU" sz="2800" b="1" dirty="0"/>
              <a:t>3. Автобусу и пешеходам.</a:t>
            </a:r>
          </a:p>
        </p:txBody>
      </p:sp>
    </p:spTree>
    <p:extLst>
      <p:ext uri="{BB962C8B-B14F-4D97-AF65-F5344CB8AC3E}">
        <p14:creationId xmlns:p14="http://schemas.microsoft.com/office/powerpoint/2010/main" val="42704341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54331"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501008"/>
            <a:ext cx="9054330" cy="2246769"/>
          </a:xfrm>
          <a:prstGeom prst="rect">
            <a:avLst/>
          </a:prstGeom>
        </p:spPr>
        <p:txBody>
          <a:bodyPr wrap="square">
            <a:spAutoFit/>
          </a:bodyPr>
          <a:lstStyle/>
          <a:p>
            <a:r>
              <a:rPr lang="ru-RU" dirty="0" smtClean="0"/>
              <a:t> </a:t>
            </a:r>
            <a:r>
              <a:rPr lang="ru-RU" sz="2800" b="1" dirty="0" smtClean="0">
                <a:solidFill>
                  <a:srgbClr val="FF0000"/>
                </a:solidFill>
              </a:rPr>
              <a:t>32. Вы </a:t>
            </a:r>
            <a:r>
              <a:rPr lang="ru-RU" sz="2800" b="1" dirty="0">
                <a:solidFill>
                  <a:srgbClr val="FF0000"/>
                </a:solidFill>
              </a:rPr>
              <a:t>намерены повернуть налево. Ваши действия?</a:t>
            </a:r>
          </a:p>
          <a:p>
            <a:r>
              <a:rPr lang="ru-RU" sz="2800" b="1" dirty="0"/>
              <a:t>1. Уступите дорогу трамваю.</a:t>
            </a:r>
          </a:p>
          <a:p>
            <a:r>
              <a:rPr lang="ru-RU" sz="2800" b="1" dirty="0"/>
              <a:t>2. Дождетесь разрешающего сигнала специального светофора и, пропустив трамвай, повернете налево.</a:t>
            </a:r>
          </a:p>
          <a:p>
            <a:r>
              <a:rPr lang="ru-RU" sz="2800" b="1" dirty="0"/>
              <a:t>3. Проедете перекресток первым.</a:t>
            </a:r>
          </a:p>
        </p:txBody>
      </p:sp>
    </p:spTree>
    <p:extLst>
      <p:ext uri="{BB962C8B-B14F-4D97-AF65-F5344CB8AC3E}">
        <p14:creationId xmlns:p14="http://schemas.microsoft.com/office/powerpoint/2010/main" val="33111865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54331"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399656"/>
            <a:ext cx="9054330" cy="2677656"/>
          </a:xfrm>
          <a:prstGeom prst="rect">
            <a:avLst/>
          </a:prstGeom>
        </p:spPr>
        <p:txBody>
          <a:bodyPr wrap="square">
            <a:spAutoFit/>
          </a:bodyPr>
          <a:lstStyle/>
          <a:p>
            <a:r>
              <a:rPr lang="ru-RU" dirty="0" smtClean="0"/>
              <a:t> </a:t>
            </a:r>
            <a:r>
              <a:rPr lang="ru-RU" sz="2800" b="1" dirty="0" smtClean="0">
                <a:solidFill>
                  <a:srgbClr val="FF0000"/>
                </a:solidFill>
              </a:rPr>
              <a:t>33. При </a:t>
            </a:r>
            <a:r>
              <a:rPr lang="ru-RU" sz="2800" b="1" dirty="0">
                <a:solidFill>
                  <a:srgbClr val="FF0000"/>
                </a:solidFill>
              </a:rPr>
              <a:t>включении зеленого сигнала светофора Вы должны уступить дорогу:</a:t>
            </a:r>
          </a:p>
          <a:p>
            <a:r>
              <a:rPr lang="ru-RU" sz="2800" b="1" dirty="0"/>
              <a:t>1. Только грузовому автомобилю, завершающему разворот на перекрестке.</a:t>
            </a:r>
          </a:p>
          <a:p>
            <a:r>
              <a:rPr lang="ru-RU" sz="2800" b="1" dirty="0"/>
              <a:t>2. Только легковому автомобилю.</a:t>
            </a:r>
          </a:p>
          <a:p>
            <a:r>
              <a:rPr lang="ru-RU" sz="2800" b="1" dirty="0"/>
              <a:t>3. Обоим автомобилям.</a:t>
            </a:r>
          </a:p>
        </p:txBody>
      </p:sp>
    </p:spTree>
    <p:extLst>
      <p:ext uri="{BB962C8B-B14F-4D97-AF65-F5344CB8AC3E}">
        <p14:creationId xmlns:p14="http://schemas.microsoft.com/office/powerpoint/2010/main" val="11745402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55"/>
            <a:ext cx="6368870" cy="240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44208" y="116632"/>
            <a:ext cx="2699792" cy="2308324"/>
          </a:xfrm>
          <a:prstGeom prst="rect">
            <a:avLst/>
          </a:prstGeom>
          <a:noFill/>
        </p:spPr>
        <p:txBody>
          <a:bodyPr wrap="square" rtlCol="0">
            <a:spAutoFit/>
          </a:bodyPr>
          <a:lstStyle/>
          <a:p>
            <a:r>
              <a:rPr lang="ru-RU" dirty="0"/>
              <a:t>тот факт, что у вас сейчас главная дорога, ничего не меняет. Если за перекрестком образовался затор, надо остановиться перед перекрёстком и подождать</a:t>
            </a:r>
            <a:r>
              <a:rPr lang="ru-RU" dirty="0" smtClean="0"/>
              <a:t>.</a:t>
            </a:r>
            <a:endParaRPr lang="ru-RU"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556" y="3861049"/>
            <a:ext cx="7928444"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504" y="3140968"/>
            <a:ext cx="8928992" cy="646331"/>
          </a:xfrm>
          <a:prstGeom prst="rect">
            <a:avLst/>
          </a:prstGeom>
          <a:noFill/>
        </p:spPr>
        <p:txBody>
          <a:bodyPr wrap="square" rtlCol="0">
            <a:spAutoFit/>
          </a:bodyPr>
          <a:lstStyle/>
          <a:p>
            <a:r>
              <a:rPr lang="ru-RU" dirty="0"/>
              <a:t>И даже тот факт, что вам горит зелёный сигнал, тоже не даёт вам право возобновлять движение до тех пор, пока за перекрёстком нет свободного места.</a:t>
            </a:r>
          </a:p>
        </p:txBody>
      </p:sp>
    </p:spTree>
    <p:extLst>
      <p:ext uri="{BB962C8B-B14F-4D97-AF65-F5344CB8AC3E}">
        <p14:creationId xmlns:p14="http://schemas.microsoft.com/office/powerpoint/2010/main" val="8275289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7" y="0"/>
            <a:ext cx="9054331"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098" y="3501008"/>
            <a:ext cx="9099166" cy="2246769"/>
          </a:xfrm>
          <a:prstGeom prst="rect">
            <a:avLst/>
          </a:prstGeom>
        </p:spPr>
        <p:txBody>
          <a:bodyPr wrap="square">
            <a:spAutoFit/>
          </a:bodyPr>
          <a:lstStyle/>
          <a:p>
            <a:r>
              <a:rPr lang="ru-RU" dirty="0" smtClean="0"/>
              <a:t>  </a:t>
            </a:r>
            <a:r>
              <a:rPr lang="ru-RU" sz="2800" b="1" dirty="0" smtClean="0">
                <a:solidFill>
                  <a:srgbClr val="FF0000"/>
                </a:solidFill>
              </a:rPr>
              <a:t>34. Кому </a:t>
            </a:r>
            <a:r>
              <a:rPr lang="ru-RU" sz="2800" b="1" dirty="0">
                <a:solidFill>
                  <a:srgbClr val="FF0000"/>
                </a:solidFill>
              </a:rPr>
              <a:t>Вы обязаны уступить дорогу при повороте налево?</a:t>
            </a:r>
          </a:p>
          <a:p>
            <a:r>
              <a:rPr lang="ru-RU" sz="2800" b="1" dirty="0"/>
              <a:t>1. Только встречному автомобилю.</a:t>
            </a:r>
          </a:p>
          <a:p>
            <a:r>
              <a:rPr lang="ru-RU" sz="2800" b="1" dirty="0"/>
              <a:t>2. Только пешеходам.</a:t>
            </a:r>
          </a:p>
          <a:p>
            <a:r>
              <a:rPr lang="ru-RU" sz="2800" b="1" dirty="0"/>
              <a:t>3. Встречному автомобилю и пешеходам.</a:t>
            </a:r>
          </a:p>
        </p:txBody>
      </p:sp>
    </p:spTree>
    <p:extLst>
      <p:ext uri="{BB962C8B-B14F-4D97-AF65-F5344CB8AC3E}">
        <p14:creationId xmlns:p14="http://schemas.microsoft.com/office/powerpoint/2010/main" val="3557294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5" y="0"/>
            <a:ext cx="9240559"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2442" y="3645024"/>
            <a:ext cx="9131557" cy="3108543"/>
          </a:xfrm>
          <a:prstGeom prst="rect">
            <a:avLst/>
          </a:prstGeom>
        </p:spPr>
        <p:txBody>
          <a:bodyPr wrap="square">
            <a:spAutoFit/>
          </a:bodyPr>
          <a:lstStyle/>
          <a:p>
            <a:r>
              <a:rPr lang="ru-RU" sz="2800" b="1" dirty="0" smtClean="0">
                <a:solidFill>
                  <a:srgbClr val="FF0000"/>
                </a:solidFill>
              </a:rPr>
              <a:t>  35. Вы </a:t>
            </a:r>
            <a:r>
              <a:rPr lang="ru-RU" sz="2800" b="1" dirty="0">
                <a:solidFill>
                  <a:srgbClr val="FF0000"/>
                </a:solidFill>
              </a:rPr>
              <a:t>намерены проехать перекресток в прямом направлении. Ваши действия?</a:t>
            </a:r>
          </a:p>
          <a:p>
            <a:r>
              <a:rPr lang="ru-RU" sz="2800" b="1" dirty="0"/>
              <a:t>1. Проедете первым, руководствуясь сигналом светофора.</a:t>
            </a:r>
          </a:p>
          <a:p>
            <a:r>
              <a:rPr lang="ru-RU" sz="2800" b="1" dirty="0"/>
              <a:t>2. Проедете первым, руководствуясь знаком «Главная дорога».</a:t>
            </a:r>
          </a:p>
          <a:p>
            <a:r>
              <a:rPr lang="ru-RU" sz="2800" b="1" dirty="0"/>
              <a:t>3. Уступите дорогу трамваю.</a:t>
            </a:r>
          </a:p>
        </p:txBody>
      </p:sp>
    </p:spTree>
    <p:extLst>
      <p:ext uri="{BB962C8B-B14F-4D97-AF65-F5344CB8AC3E}">
        <p14:creationId xmlns:p14="http://schemas.microsoft.com/office/powerpoint/2010/main" val="29345722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8" y="-744"/>
            <a:ext cx="9056255" cy="350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 y="3501008"/>
            <a:ext cx="9038607" cy="2246769"/>
          </a:xfrm>
          <a:prstGeom prst="rect">
            <a:avLst/>
          </a:prstGeom>
        </p:spPr>
        <p:txBody>
          <a:bodyPr wrap="square">
            <a:spAutoFit/>
          </a:bodyPr>
          <a:lstStyle/>
          <a:p>
            <a:r>
              <a:rPr lang="ru-RU" dirty="0" smtClean="0">
                <a:solidFill>
                  <a:srgbClr val="FF0000"/>
                </a:solidFill>
              </a:rPr>
              <a:t> </a:t>
            </a:r>
            <a:r>
              <a:rPr lang="ru-RU" sz="2800" b="1" dirty="0" smtClean="0">
                <a:solidFill>
                  <a:srgbClr val="FF0000"/>
                </a:solidFill>
              </a:rPr>
              <a:t>36. Вы намерены проехать перекресток в прямом направлении. Кому Вы должны уступить дорогу?</a:t>
            </a:r>
            <a:endParaRPr lang="ru-RU" sz="2800" b="1" dirty="0">
              <a:solidFill>
                <a:srgbClr val="FF0000"/>
              </a:solidFill>
            </a:endParaRPr>
          </a:p>
          <a:p>
            <a:r>
              <a:rPr lang="ru-RU" sz="2800" b="1" dirty="0"/>
              <a:t>1. Трамваю и автомобилю.</a:t>
            </a:r>
          </a:p>
          <a:p>
            <a:r>
              <a:rPr lang="ru-RU" sz="2800" b="1" dirty="0"/>
              <a:t>2. Только трамваю.</a:t>
            </a:r>
          </a:p>
          <a:p>
            <a:r>
              <a:rPr lang="ru-RU" sz="2800" b="1" dirty="0"/>
              <a:t>3. Никому.</a:t>
            </a:r>
          </a:p>
        </p:txBody>
      </p:sp>
    </p:spTree>
    <p:extLst>
      <p:ext uri="{BB962C8B-B14F-4D97-AF65-F5344CB8AC3E}">
        <p14:creationId xmlns:p14="http://schemas.microsoft.com/office/powerpoint/2010/main" val="1628246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283904998"/>
              </p:ext>
            </p:extLst>
          </p:nvPr>
        </p:nvGraphicFramePr>
        <p:xfrm>
          <a:off x="0" y="404664"/>
          <a:ext cx="9143997" cy="2304256"/>
        </p:xfrm>
        <a:graphic>
          <a:graphicData uri="http://schemas.openxmlformats.org/drawingml/2006/table">
            <a:tbl>
              <a:tblPr firstRow="1" bandRow="1">
                <a:tableStyleId>{5C22544A-7EE6-4342-B048-85BDC9FD1C3A}</a:tableStyleId>
              </a:tblPr>
              <a:tblGrid>
                <a:gridCol w="481263"/>
                <a:gridCol w="481263"/>
                <a:gridCol w="481263"/>
                <a:gridCol w="481263"/>
                <a:gridCol w="481263"/>
                <a:gridCol w="481263"/>
                <a:gridCol w="481263"/>
                <a:gridCol w="481263"/>
                <a:gridCol w="481263"/>
                <a:gridCol w="481263"/>
                <a:gridCol w="481263"/>
                <a:gridCol w="481263"/>
                <a:gridCol w="481263"/>
                <a:gridCol w="481263"/>
                <a:gridCol w="481263"/>
                <a:gridCol w="481263"/>
                <a:gridCol w="481263"/>
                <a:gridCol w="481263"/>
                <a:gridCol w="481263"/>
              </a:tblGrid>
              <a:tr h="1260140">
                <a:tc>
                  <a:txBody>
                    <a:bodyPr/>
                    <a:lstStyle/>
                    <a:p>
                      <a:r>
                        <a:rPr lang="ru-RU" dirty="0" smtClean="0"/>
                        <a:t>№ вопроса </a:t>
                      </a:r>
                      <a:endParaRPr lang="ru-RU" dirty="0"/>
                    </a:p>
                  </a:txBody>
                  <a:tcPr vert="vert270"/>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r>
              <a:tr h="1044116">
                <a:tc>
                  <a:txBody>
                    <a:bodyPr/>
                    <a:lstStyle/>
                    <a:p>
                      <a:r>
                        <a:rPr lang="ru-RU" dirty="0" smtClean="0"/>
                        <a:t>№ ответа</a:t>
                      </a:r>
                      <a:endParaRPr lang="ru-RU" dirty="0"/>
                    </a:p>
                  </a:txBody>
                  <a:tcPr vert="vert270"/>
                </a:tc>
                <a:tc>
                  <a:txBody>
                    <a:bodyPr/>
                    <a:lstStyle/>
                    <a:p>
                      <a:r>
                        <a:rPr lang="ru-RU" dirty="0" smtClean="0"/>
                        <a:t>2</a:t>
                      </a:r>
                      <a:endParaRPr lang="ru-RU" dirty="0"/>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4</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2</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1</a:t>
                      </a:r>
                      <a:endParaRPr lang="ru-RU" dirty="0"/>
                    </a:p>
                  </a:txBody>
                  <a:tcPr/>
                </a:tc>
                <a:tc>
                  <a:txBody>
                    <a:bodyPr/>
                    <a:lstStyle/>
                    <a:p>
                      <a:r>
                        <a:rPr lang="ru-RU" dirty="0" smtClean="0"/>
                        <a:t>3</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3</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3</a:t>
                      </a:r>
                      <a:endParaRPr lang="ru-RU" dirty="0"/>
                    </a:p>
                  </a:txBody>
                  <a:tcPr/>
                </a:tc>
                <a:tc>
                  <a:txBody>
                    <a:bodyPr/>
                    <a:lstStyle/>
                    <a:p>
                      <a:r>
                        <a:rPr lang="ru-RU" dirty="0" smtClean="0"/>
                        <a:t>1</a:t>
                      </a:r>
                      <a:endParaRPr lang="ru-RU" dirty="0"/>
                    </a:p>
                  </a:txBody>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753765406"/>
              </p:ext>
            </p:extLst>
          </p:nvPr>
        </p:nvGraphicFramePr>
        <p:xfrm>
          <a:off x="6082" y="3501008"/>
          <a:ext cx="9137917" cy="2376264"/>
        </p:xfrm>
        <a:graphic>
          <a:graphicData uri="http://schemas.openxmlformats.org/drawingml/2006/table">
            <a:tbl>
              <a:tblPr firstRow="1" bandRow="1">
                <a:tableStyleId>{5C22544A-7EE6-4342-B048-85BDC9FD1C3A}</a:tableStyleId>
              </a:tblPr>
              <a:tblGrid>
                <a:gridCol w="480943"/>
                <a:gridCol w="480943"/>
                <a:gridCol w="480943"/>
                <a:gridCol w="480943"/>
                <a:gridCol w="480943"/>
                <a:gridCol w="480943"/>
                <a:gridCol w="480943"/>
                <a:gridCol w="480943"/>
                <a:gridCol w="480943"/>
                <a:gridCol w="480943"/>
                <a:gridCol w="480943"/>
                <a:gridCol w="480943"/>
                <a:gridCol w="480943"/>
                <a:gridCol w="480943"/>
                <a:gridCol w="480943"/>
                <a:gridCol w="480943"/>
                <a:gridCol w="480943"/>
                <a:gridCol w="480943"/>
                <a:gridCol w="480943"/>
              </a:tblGrid>
              <a:tr h="1296144">
                <a:tc>
                  <a:txBody>
                    <a:bodyPr/>
                    <a:lstStyle/>
                    <a:p>
                      <a:r>
                        <a:rPr lang="ru-RU" dirty="0" smtClean="0"/>
                        <a:t>№ вопроса </a:t>
                      </a:r>
                      <a:endParaRPr lang="ru-RU" dirty="0"/>
                    </a:p>
                  </a:txBody>
                  <a:tcPr vert="vert270"/>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r>
                        <a:rPr lang="ru-RU" dirty="0" smtClean="0"/>
                        <a:t>32</a:t>
                      </a:r>
                      <a:endParaRPr lang="ru-RU" dirty="0"/>
                    </a:p>
                  </a:txBody>
                  <a:tcPr/>
                </a:tc>
                <a:tc>
                  <a:txBody>
                    <a:bodyPr/>
                    <a:lstStyle/>
                    <a:p>
                      <a:r>
                        <a:rPr lang="ru-RU" dirty="0" smtClean="0"/>
                        <a:t>33</a:t>
                      </a:r>
                      <a:endParaRPr lang="ru-RU" dirty="0"/>
                    </a:p>
                  </a:txBody>
                  <a:tcPr/>
                </a:tc>
                <a:tc>
                  <a:txBody>
                    <a:bodyPr/>
                    <a:lstStyle/>
                    <a:p>
                      <a:r>
                        <a:rPr lang="ru-RU" dirty="0" smtClean="0"/>
                        <a:t>34</a:t>
                      </a:r>
                      <a:endParaRPr lang="ru-RU" dirty="0"/>
                    </a:p>
                  </a:txBody>
                  <a:tcPr/>
                </a:tc>
                <a:tc>
                  <a:txBody>
                    <a:bodyPr/>
                    <a:lstStyle/>
                    <a:p>
                      <a:r>
                        <a:rPr lang="ru-RU" dirty="0" smtClean="0"/>
                        <a:t>35</a:t>
                      </a:r>
                      <a:endParaRPr lang="ru-RU" dirty="0"/>
                    </a:p>
                  </a:txBody>
                  <a:tcPr/>
                </a:tc>
                <a:tc>
                  <a:txBody>
                    <a:bodyPr/>
                    <a:lstStyle/>
                    <a:p>
                      <a:r>
                        <a:rPr lang="ru-RU" dirty="0" smtClean="0"/>
                        <a:t>36</a:t>
                      </a:r>
                      <a:endParaRPr lang="ru-RU" dirty="0"/>
                    </a:p>
                  </a:txBody>
                  <a:tcPr/>
                </a:tc>
              </a:tr>
              <a:tr h="1080120">
                <a:tc>
                  <a:txBody>
                    <a:bodyPr/>
                    <a:lstStyle/>
                    <a:p>
                      <a:r>
                        <a:rPr lang="ru-RU" dirty="0" smtClean="0"/>
                        <a:t>№ ответа </a:t>
                      </a:r>
                      <a:endParaRPr lang="ru-RU" dirty="0"/>
                    </a:p>
                  </a:txBody>
                  <a:tcPr vert="vert270"/>
                </a:tc>
                <a:tc>
                  <a:txBody>
                    <a:bodyPr/>
                    <a:lstStyle/>
                    <a:p>
                      <a:r>
                        <a:rPr lang="ru-RU" dirty="0" smtClean="0"/>
                        <a:t>3</a:t>
                      </a:r>
                      <a:endParaRPr lang="ru-RU" dirty="0"/>
                    </a:p>
                  </a:txBody>
                  <a:tcPr/>
                </a:tc>
                <a:tc>
                  <a:txBody>
                    <a:bodyPr/>
                    <a:lstStyle/>
                    <a:p>
                      <a:r>
                        <a:rPr lang="ru-RU" dirty="0" smtClean="0"/>
                        <a:t>3</a:t>
                      </a:r>
                      <a:endParaRPr lang="ru-RU" dirty="0"/>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1</a:t>
                      </a:r>
                      <a:endParaRPr lang="ru-RU" dirty="0"/>
                    </a:p>
                  </a:txBody>
                  <a:tcPr/>
                </a:tc>
                <a:tc>
                  <a:txBody>
                    <a:bodyPr/>
                    <a:lstStyle/>
                    <a:p>
                      <a:r>
                        <a:rPr lang="ru-RU" dirty="0" smtClean="0"/>
                        <a:t>1</a:t>
                      </a:r>
                      <a:endParaRPr lang="ru-RU" dirty="0"/>
                    </a:p>
                  </a:txBody>
                  <a:tcPr/>
                </a:tc>
                <a:tc>
                  <a:txBody>
                    <a:bodyPr/>
                    <a:lstStyle/>
                    <a:p>
                      <a:r>
                        <a:rPr lang="ru-RU" dirty="0" smtClean="0"/>
                        <a:t>3</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3</a:t>
                      </a:r>
                      <a:endParaRPr lang="ru-RU" dirty="0"/>
                    </a:p>
                  </a:txBody>
                  <a:tcPr/>
                </a:tc>
                <a:tc>
                  <a:txBody>
                    <a:bodyPr/>
                    <a:lstStyle/>
                    <a:p>
                      <a:r>
                        <a:rPr lang="ru-RU" dirty="0" smtClean="0"/>
                        <a:t>3</a:t>
                      </a:r>
                      <a:endParaRPr lang="ru-RU" dirty="0"/>
                    </a:p>
                  </a:txBody>
                  <a:tcPr/>
                </a:tc>
                <a:tc>
                  <a:txBody>
                    <a:bodyPr/>
                    <a:lstStyle/>
                    <a:p>
                      <a:r>
                        <a:rPr lang="ru-RU" dirty="0" smtClean="0"/>
                        <a:t>3</a:t>
                      </a:r>
                      <a:endParaRPr lang="ru-RU" dirty="0"/>
                    </a:p>
                  </a:txBody>
                  <a:tcPr/>
                </a:tc>
                <a:tc>
                  <a:txBody>
                    <a:bodyPr/>
                    <a:lstStyle/>
                    <a:p>
                      <a:r>
                        <a:rPr lang="ru-RU" dirty="0" smtClean="0"/>
                        <a:t>3</a:t>
                      </a:r>
                      <a:endParaRPr lang="ru-RU" dirty="0"/>
                    </a:p>
                  </a:txBody>
                  <a:tcPr/>
                </a:tc>
                <a:tc>
                  <a:txBody>
                    <a:bodyPr/>
                    <a:lstStyle/>
                    <a:p>
                      <a:r>
                        <a:rPr lang="ru-RU" dirty="0" smtClean="0"/>
                        <a:t>3</a:t>
                      </a:r>
                      <a:endParaRPr lang="ru-RU" dirty="0"/>
                    </a:p>
                  </a:txBody>
                  <a:tcPr/>
                </a:tc>
                <a:tc>
                  <a:txBody>
                    <a:bodyPr/>
                    <a:lstStyle/>
                    <a:p>
                      <a:r>
                        <a:rPr lang="ru-RU" dirty="0" smtClean="0"/>
                        <a:t>3</a:t>
                      </a:r>
                      <a:endParaRPr lang="ru-RU" dirty="0"/>
                    </a:p>
                  </a:txBody>
                  <a:tcPr/>
                </a:tc>
                <a:tc>
                  <a:txBody>
                    <a:bodyPr/>
                    <a:lstStyle/>
                    <a:p>
                      <a:r>
                        <a:rPr lang="ru-RU" dirty="0" smtClean="0"/>
                        <a:t>3</a:t>
                      </a:r>
                      <a:endParaRPr lang="ru-RU" dirty="0"/>
                    </a:p>
                  </a:txBody>
                  <a:tcPr/>
                </a:tc>
                <a:tc>
                  <a:txBody>
                    <a:bodyPr/>
                    <a:lstStyle/>
                    <a:p>
                      <a:r>
                        <a:rPr lang="ru-RU" smtClean="0"/>
                        <a:t>2</a:t>
                      </a:r>
                      <a:endParaRPr lang="ru-RU" dirty="0"/>
                    </a:p>
                  </a:txBody>
                  <a:tcPr/>
                </a:tc>
              </a:tr>
            </a:tbl>
          </a:graphicData>
        </a:graphic>
      </p:graphicFrame>
    </p:spTree>
    <p:extLst>
      <p:ext uri="{BB962C8B-B14F-4D97-AF65-F5344CB8AC3E}">
        <p14:creationId xmlns:p14="http://schemas.microsoft.com/office/powerpoint/2010/main" val="2382758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Умножение 1"/>
          <p:cNvSpPr/>
          <p:nvPr/>
        </p:nvSpPr>
        <p:spPr>
          <a:xfrm>
            <a:off x="5266928" y="2107704"/>
            <a:ext cx="914400" cy="914400"/>
          </a:xfrm>
          <a:prstGeom prst="mathMultiply">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Умножение 2"/>
          <p:cNvSpPr/>
          <p:nvPr/>
        </p:nvSpPr>
        <p:spPr>
          <a:xfrm>
            <a:off x="6012160" y="5661248"/>
            <a:ext cx="914400" cy="914400"/>
          </a:xfrm>
          <a:prstGeom prst="mathMultiply">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22102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1938992"/>
          </a:xfrm>
          <a:prstGeom prst="rect">
            <a:avLst/>
          </a:prstGeom>
        </p:spPr>
        <p:txBody>
          <a:bodyPr wrap="square">
            <a:spAutoFit/>
          </a:bodyPr>
          <a:lstStyle/>
          <a:p>
            <a:pPr algn="ctr"/>
            <a:r>
              <a:rPr lang="ru-RU" sz="2400" b="1" dirty="0">
                <a:solidFill>
                  <a:srgbClr val="FF0000"/>
                </a:solidFill>
              </a:rPr>
              <a:t>Третье общее правило</a:t>
            </a:r>
            <a:r>
              <a:rPr lang="ru-RU" sz="2400" b="1" dirty="0" smtClean="0">
                <a:solidFill>
                  <a:srgbClr val="FF0000"/>
                </a:solidFill>
              </a:rPr>
              <a:t>.</a:t>
            </a:r>
            <a:endParaRPr lang="ru-RU" sz="2400" b="1" dirty="0">
              <a:solidFill>
                <a:srgbClr val="FF0000"/>
              </a:solidFill>
            </a:endParaRPr>
          </a:p>
          <a:p>
            <a:r>
              <a:rPr lang="ru-RU" sz="2400" b="1" dirty="0"/>
              <a:t>При равном праве на проезд водители безрельсовых транспортных </a:t>
            </a:r>
            <a:r>
              <a:rPr lang="ru-RU" sz="2400" b="1" dirty="0" smtClean="0"/>
              <a:t>средств разбираются </a:t>
            </a:r>
            <a:r>
              <a:rPr lang="ru-RU" sz="2400" b="1" dirty="0"/>
              <a:t>между собой по принципу «помехи справа</a:t>
            </a:r>
            <a:r>
              <a:rPr lang="ru-RU" sz="2400" b="1" dirty="0" smtClean="0"/>
              <a:t>», а </a:t>
            </a:r>
            <a:r>
              <a:rPr lang="ru-RU" sz="2400" b="1" dirty="0"/>
              <a:t>трамвай имеет преимущество независимо от направления движения.</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14652"/>
            <a:ext cx="7220474" cy="5415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91880" y="3429000"/>
            <a:ext cx="535724" cy="923330"/>
          </a:xfrm>
          <a:prstGeom prst="rect">
            <a:avLst/>
          </a:prstGeom>
          <a:noFill/>
        </p:spPr>
        <p:txBody>
          <a:bodyPr wrap="none" rtlCol="0">
            <a:spAutoFit/>
          </a:bodyPr>
          <a:lstStyle/>
          <a:p>
            <a:r>
              <a:rPr lang="ru-RU" sz="5400" b="1" dirty="0" smtClean="0">
                <a:solidFill>
                  <a:srgbClr val="FF0000"/>
                </a:solidFill>
              </a:rPr>
              <a:t>1</a:t>
            </a:r>
            <a:endParaRPr lang="ru-RU" sz="5400" b="1" dirty="0">
              <a:solidFill>
                <a:srgbClr val="FF0000"/>
              </a:solidFill>
            </a:endParaRPr>
          </a:p>
        </p:txBody>
      </p:sp>
      <p:sp>
        <p:nvSpPr>
          <p:cNvPr id="4" name="TextBox 3"/>
          <p:cNvSpPr txBox="1"/>
          <p:nvPr/>
        </p:nvSpPr>
        <p:spPr>
          <a:xfrm>
            <a:off x="5652120" y="4581128"/>
            <a:ext cx="574196" cy="1015663"/>
          </a:xfrm>
          <a:prstGeom prst="rect">
            <a:avLst/>
          </a:prstGeom>
          <a:noFill/>
        </p:spPr>
        <p:txBody>
          <a:bodyPr wrap="none" rtlCol="0">
            <a:spAutoFit/>
          </a:bodyPr>
          <a:lstStyle/>
          <a:p>
            <a:r>
              <a:rPr lang="ru-RU" sz="6000" b="1" dirty="0" smtClean="0">
                <a:solidFill>
                  <a:srgbClr val="FF0000"/>
                </a:solidFill>
              </a:rPr>
              <a:t>2</a:t>
            </a:r>
            <a:endParaRPr lang="ru-RU" sz="6000" b="1" dirty="0">
              <a:solidFill>
                <a:srgbClr val="FF0000"/>
              </a:solidFill>
            </a:endParaRPr>
          </a:p>
        </p:txBody>
      </p:sp>
    </p:spTree>
    <p:extLst>
      <p:ext uri="{BB962C8B-B14F-4D97-AF65-F5344CB8AC3E}">
        <p14:creationId xmlns:p14="http://schemas.microsoft.com/office/powerpoint/2010/main" val="42631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72090" y="692696"/>
            <a:ext cx="535724" cy="923330"/>
          </a:xfrm>
          <a:prstGeom prst="rect">
            <a:avLst/>
          </a:prstGeom>
          <a:noFill/>
        </p:spPr>
        <p:txBody>
          <a:bodyPr wrap="none" rtlCol="0">
            <a:spAutoFit/>
          </a:bodyPr>
          <a:lstStyle/>
          <a:p>
            <a:r>
              <a:rPr lang="ru-RU" sz="5400" b="1" dirty="0" smtClean="0">
                <a:solidFill>
                  <a:srgbClr val="92D050"/>
                </a:solidFill>
              </a:rPr>
              <a:t>1</a:t>
            </a:r>
            <a:endParaRPr lang="ru-RU" sz="5400" b="1" dirty="0">
              <a:solidFill>
                <a:srgbClr val="92D050"/>
              </a:solidFill>
            </a:endParaRPr>
          </a:p>
        </p:txBody>
      </p:sp>
      <p:sp>
        <p:nvSpPr>
          <p:cNvPr id="3" name="TextBox 2"/>
          <p:cNvSpPr txBox="1"/>
          <p:nvPr/>
        </p:nvSpPr>
        <p:spPr>
          <a:xfrm>
            <a:off x="6062351" y="1929135"/>
            <a:ext cx="535724" cy="923330"/>
          </a:xfrm>
          <a:prstGeom prst="rect">
            <a:avLst/>
          </a:prstGeom>
          <a:noFill/>
        </p:spPr>
        <p:txBody>
          <a:bodyPr wrap="none" rtlCol="0">
            <a:spAutoFit/>
          </a:bodyPr>
          <a:lstStyle/>
          <a:p>
            <a:r>
              <a:rPr lang="ru-RU" sz="5400" b="1" dirty="0" smtClean="0">
                <a:solidFill>
                  <a:srgbClr val="FFFF00"/>
                </a:solidFill>
              </a:rPr>
              <a:t>2</a:t>
            </a:r>
            <a:endParaRPr lang="ru-RU" sz="5400" b="1" dirty="0">
              <a:solidFill>
                <a:srgbClr val="FFFF00"/>
              </a:solidFill>
            </a:endParaRPr>
          </a:p>
        </p:txBody>
      </p:sp>
      <p:sp>
        <p:nvSpPr>
          <p:cNvPr id="4" name="TextBox 3"/>
          <p:cNvSpPr txBox="1"/>
          <p:nvPr/>
        </p:nvSpPr>
        <p:spPr>
          <a:xfrm>
            <a:off x="3203848" y="476672"/>
            <a:ext cx="535724" cy="923330"/>
          </a:xfrm>
          <a:prstGeom prst="rect">
            <a:avLst/>
          </a:prstGeom>
          <a:noFill/>
        </p:spPr>
        <p:txBody>
          <a:bodyPr wrap="none" rtlCol="0">
            <a:spAutoFit/>
          </a:bodyPr>
          <a:lstStyle/>
          <a:p>
            <a:r>
              <a:rPr lang="ru-RU" sz="5400" b="1" dirty="0" smtClean="0">
                <a:solidFill>
                  <a:srgbClr val="FF0000"/>
                </a:solidFill>
              </a:rPr>
              <a:t>3</a:t>
            </a:r>
            <a:endParaRPr lang="ru-RU" sz="5400" b="1" dirty="0">
              <a:solidFill>
                <a:srgbClr val="FF0000"/>
              </a:solidFill>
            </a:endParaRPr>
          </a:p>
        </p:txBody>
      </p:sp>
    </p:spTree>
    <p:extLst>
      <p:ext uri="{BB962C8B-B14F-4D97-AF65-F5344CB8AC3E}">
        <p14:creationId xmlns:p14="http://schemas.microsoft.com/office/powerpoint/2010/main" val="4227636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1848</Words>
  <Application>Microsoft Office PowerPoint</Application>
  <PresentationFormat>Экран (4:3)</PresentationFormat>
  <Paragraphs>272</Paragraphs>
  <Slides>63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63</vt:i4>
      </vt:variant>
    </vt:vector>
  </HeadingPairs>
  <TitlesOfParts>
    <vt:vector size="6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Василич</dc:creator>
  <cp:lastModifiedBy>Василич</cp:lastModifiedBy>
  <cp:revision>16</cp:revision>
  <dcterms:created xsi:type="dcterms:W3CDTF">2020-04-15T07:25:43Z</dcterms:created>
  <dcterms:modified xsi:type="dcterms:W3CDTF">2020-04-16T03:36:10Z</dcterms:modified>
</cp:coreProperties>
</file>