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406"/>
            <a:ext cx="91440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Нерегулируемые перекрёстки равнозначных дорог.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0688"/>
            <a:ext cx="631985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380828"/>
            <a:ext cx="6588224" cy="2477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19850" y="620688"/>
            <a:ext cx="28241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Здесь светофоров </a:t>
            </a:r>
            <a:r>
              <a:rPr lang="ru-RU" sz="2400" dirty="0" smtClean="0"/>
              <a:t>  </a:t>
            </a:r>
            <a:r>
              <a:rPr lang="ru-RU" sz="2400" dirty="0"/>
              <a:t>нет, и нет знаков </a:t>
            </a:r>
            <a:r>
              <a:rPr lang="ru-RU" sz="2400" dirty="0" smtClean="0"/>
              <a:t>приоритета, покрытие дорог одинаковое </a:t>
            </a:r>
            <a:r>
              <a:rPr lang="ru-RU" sz="2400" dirty="0"/>
              <a:t>– это </a:t>
            </a:r>
            <a:r>
              <a:rPr lang="ru-RU" sz="2400" b="1" u="sng" dirty="0"/>
              <a:t>перекрёсток равнозначных дорог</a:t>
            </a:r>
            <a:r>
              <a:rPr lang="ru-RU" sz="2400" b="1" dirty="0"/>
              <a:t>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-1" y="3861048"/>
            <a:ext cx="25557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Жёлтый мигающий сигнал информирует водителей о том, что перекрёсток стал нерегулируемым.</a:t>
            </a:r>
          </a:p>
          <a:p>
            <a:r>
              <a:rPr lang="ru-RU" dirty="0"/>
              <a:t> </a:t>
            </a:r>
            <a:r>
              <a:rPr lang="ru-RU" dirty="0" smtClean="0"/>
              <a:t>Знаков </a:t>
            </a:r>
            <a:r>
              <a:rPr lang="ru-RU" dirty="0"/>
              <a:t>приоритета нет, обе дороги с твёрдым покрытием – это </a:t>
            </a:r>
            <a:r>
              <a:rPr lang="ru-RU" b="1" u="sng" dirty="0"/>
              <a:t>перекрёсток равнозначных дорог</a:t>
            </a:r>
            <a:r>
              <a:rPr lang="ru-RU" b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366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4574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708920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сейчас вы для него помеха </a:t>
            </a:r>
            <a:r>
              <a:rPr lang="ru-RU" dirty="0" smtClean="0"/>
              <a:t>справа. </a:t>
            </a:r>
            <a:r>
              <a:rPr lang="ru-RU" b="1" dirty="0" smtClean="0"/>
              <a:t>Можете </a:t>
            </a:r>
            <a:r>
              <a:rPr lang="ru-RU" b="1" dirty="0"/>
              <a:t>смело двигаться во всех направлениях.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02" y="3078251"/>
            <a:ext cx="8136948" cy="3059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6137743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если будете разворачиваться, то в конечной фазе разворота он станет для вас помехой справа!</a:t>
            </a:r>
          </a:p>
        </p:txBody>
      </p:sp>
    </p:spTree>
    <p:extLst>
      <p:ext uri="{BB962C8B-B14F-4D97-AF65-F5344CB8AC3E}">
        <p14:creationId xmlns:p14="http://schemas.microsoft.com/office/powerpoint/2010/main" val="3273019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630043" cy="249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41604" y="6085"/>
            <a:ext cx="23397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Кто имеет право проехать перекрёсток первым, если все намерены двигаться прямо?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2492896"/>
            <a:ext cx="90364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В правилах </a:t>
            </a:r>
            <a:r>
              <a:rPr lang="ru-RU" dirty="0"/>
              <a:t>по поводу этой ситуации вообще ничего не сказано. И это единственный случай, когда водители вынуждены руководствоваться не требованиями Правил, а проявить разумную инициативу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На практике это будет выглядеть так – наиболее опытный и вежливый из четырёх предложит жестом соседу слева, мол, проезжай.</a:t>
            </a:r>
          </a:p>
          <a:p>
            <a:r>
              <a:rPr lang="ru-RU" dirty="0"/>
              <a:t>Допустим, такое предложение сделает вам водитель грузовика. Вы проехали, их осталось трое, и далее события будут развиваться по уже известному сценарию – руководствуясь принципом «помехи справа», сначала проедет мотоцикл, затем троллейбус и последним покинет перекрёсток наиболее опытный и вежливый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Попутно отметим, что если на этом перекрёстке такая ситуация будет наблюдать часто, тогда здесь обязательно поставят знаки приоритета, или установят светофоры.</a:t>
            </a:r>
          </a:p>
          <a:p>
            <a:r>
              <a:rPr lang="ru-RU" dirty="0"/>
              <a:t>И ещё! Обратите внимание – все четверо могут одновременно поворачивать направо – никто никому не мешает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b="1" dirty="0"/>
              <a:t>На любом перекрёстке равнозначных дорог всегда можно смело поворачивать направо.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36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12" y="401198"/>
            <a:ext cx="9135773" cy="3532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0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Вопросы для самоконтроля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653" y="3882514"/>
            <a:ext cx="900383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1. Вы </a:t>
            </a:r>
            <a:r>
              <a:rPr lang="ru-RU" sz="2800" b="1" dirty="0">
                <a:solidFill>
                  <a:srgbClr val="FF0000"/>
                </a:solidFill>
              </a:rPr>
              <a:t>намерены продолжить движение прямо. Ваши действия?</a:t>
            </a:r>
          </a:p>
          <a:p>
            <a:r>
              <a:rPr lang="ru-RU" sz="2800" dirty="0"/>
              <a:t>1. Проедете перекресток первым.</a:t>
            </a:r>
          </a:p>
          <a:p>
            <a:r>
              <a:rPr lang="ru-RU" sz="2800" dirty="0"/>
              <a:t>2. Уступите дорогу грузовому автомобилю, так как он приближается справа.</a:t>
            </a:r>
          </a:p>
          <a:p>
            <a:r>
              <a:rPr lang="ru-RU" sz="2800" dirty="0"/>
              <a:t>3. Уступите дорогу грузовому автомобилю, так как он находится на главной дороге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368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" y="-63954"/>
            <a:ext cx="9219729" cy="356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886" y="3487553"/>
            <a:ext cx="91331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2. Как </a:t>
            </a:r>
            <a:r>
              <a:rPr lang="ru-RU" sz="2800" b="1" dirty="0">
                <a:solidFill>
                  <a:srgbClr val="FF0000"/>
                </a:solidFill>
              </a:rPr>
              <a:t>Вам следует поступить при повороте направо?</a:t>
            </a:r>
          </a:p>
          <a:p>
            <a:r>
              <a:rPr lang="ru-RU" sz="2800" dirty="0"/>
              <a:t>1. Проехать перекресток первым.</a:t>
            </a:r>
          </a:p>
          <a:p>
            <a:r>
              <a:rPr lang="ru-RU" sz="2800" dirty="0"/>
              <a:t>2. Уступить дорогу только легковому автомобилю.</a:t>
            </a:r>
          </a:p>
          <a:p>
            <a:r>
              <a:rPr lang="ru-RU" sz="2800" dirty="0"/>
              <a:t>3. Уступить дорогу легковому автомобилю и мотоциклу.</a:t>
            </a:r>
          </a:p>
        </p:txBody>
      </p:sp>
    </p:spTree>
    <p:extLst>
      <p:ext uri="{BB962C8B-B14F-4D97-AF65-F5344CB8AC3E}">
        <p14:creationId xmlns:p14="http://schemas.microsoft.com/office/powerpoint/2010/main" val="167694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" y="-33402"/>
            <a:ext cx="9140713" cy="3534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410" y="3501007"/>
            <a:ext cx="91235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3. Вы </a:t>
            </a:r>
            <a:r>
              <a:rPr lang="ru-RU" sz="2800" b="1" dirty="0">
                <a:solidFill>
                  <a:srgbClr val="FF0000"/>
                </a:solidFill>
              </a:rPr>
              <a:t>намерены проехать перекресток в прямом направлении. Ваши действия?</a:t>
            </a:r>
          </a:p>
          <a:p>
            <a:r>
              <a:rPr lang="ru-RU" sz="2800" dirty="0"/>
              <a:t>1. Проедете перекресток вместе с трамваем, не уступая дорогу грузовому автомобилю.</a:t>
            </a:r>
          </a:p>
          <a:p>
            <a:r>
              <a:rPr lang="ru-RU" sz="2800" dirty="0"/>
              <a:t>2. Проедете перекресток, уступив дорогу грузовому автомобилю.</a:t>
            </a:r>
          </a:p>
        </p:txBody>
      </p:sp>
    </p:spTree>
    <p:extLst>
      <p:ext uri="{BB962C8B-B14F-4D97-AF65-F5344CB8AC3E}">
        <p14:creationId xmlns:p14="http://schemas.microsoft.com/office/powerpoint/2010/main" val="394654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28"/>
            <a:ext cx="9077938" cy="351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886" y="3515207"/>
            <a:ext cx="90670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4. Вы </a:t>
            </a:r>
            <a:r>
              <a:rPr lang="ru-RU" sz="2800" b="1" dirty="0">
                <a:solidFill>
                  <a:srgbClr val="FF0000"/>
                </a:solidFill>
              </a:rPr>
              <a:t>намерены повернуть направо. Ваши действия?</a:t>
            </a:r>
          </a:p>
          <a:p>
            <a:r>
              <a:rPr lang="ru-RU" sz="2800" dirty="0"/>
              <a:t>1. Проедете перекресток первым.</a:t>
            </a:r>
          </a:p>
          <a:p>
            <a:r>
              <a:rPr lang="ru-RU" sz="2800" dirty="0"/>
              <a:t>2. Уступите дорогу легковому автомобилю.</a:t>
            </a:r>
          </a:p>
          <a:p>
            <a:r>
              <a:rPr lang="ru-RU" sz="2800" dirty="0"/>
              <a:t>3. Уступите дорогу обоим транспортным средствам.</a:t>
            </a:r>
          </a:p>
        </p:txBody>
      </p:sp>
    </p:spTree>
    <p:extLst>
      <p:ext uri="{BB962C8B-B14F-4D97-AF65-F5344CB8AC3E}">
        <p14:creationId xmlns:p14="http://schemas.microsoft.com/office/powerpoint/2010/main" val="283449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6" y="-15822"/>
            <a:ext cx="9095250" cy="3516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42" y="3645024"/>
            <a:ext cx="89209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5. Вы </a:t>
            </a:r>
            <a:r>
              <a:rPr lang="ru-RU" sz="2800" b="1" dirty="0">
                <a:solidFill>
                  <a:srgbClr val="FF0000"/>
                </a:solidFill>
              </a:rPr>
              <a:t>намерены повернуть налево. Ваши действия?</a:t>
            </a:r>
          </a:p>
          <a:p>
            <a:r>
              <a:rPr lang="ru-RU" sz="2800" dirty="0" smtClean="0"/>
              <a:t>1. Уступите </a:t>
            </a:r>
            <a:r>
              <a:rPr lang="ru-RU" sz="2800" dirty="0"/>
              <a:t>дорогу трамваю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2</a:t>
            </a:r>
            <a:r>
              <a:rPr lang="ru-RU" sz="2800" dirty="0"/>
              <a:t>. Проедете перекресток первым.</a:t>
            </a:r>
          </a:p>
        </p:txBody>
      </p:sp>
    </p:spTree>
    <p:extLst>
      <p:ext uri="{BB962C8B-B14F-4D97-AF65-F5344CB8AC3E}">
        <p14:creationId xmlns:p14="http://schemas.microsoft.com/office/powerpoint/2010/main" val="122558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54331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44836" y="3501008"/>
            <a:ext cx="90991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6. При </a:t>
            </a:r>
            <a:r>
              <a:rPr lang="ru-RU" sz="2800" b="1" dirty="0">
                <a:solidFill>
                  <a:srgbClr val="FF0000"/>
                </a:solidFill>
              </a:rPr>
              <a:t>повороте направо Вы должны уступить дорогу:</a:t>
            </a:r>
          </a:p>
          <a:p>
            <a:r>
              <a:rPr lang="ru-RU" sz="2800" dirty="0"/>
              <a:t>1. Только велосипедисту.</a:t>
            </a:r>
          </a:p>
          <a:p>
            <a:r>
              <a:rPr lang="ru-RU" sz="2800" dirty="0"/>
              <a:t>2. Только пешеходам.</a:t>
            </a:r>
          </a:p>
          <a:p>
            <a:r>
              <a:rPr lang="ru-RU" sz="2800" dirty="0"/>
              <a:t>3. Пешеходам и велосипедисту.</a:t>
            </a:r>
          </a:p>
        </p:txBody>
      </p:sp>
    </p:spTree>
    <p:extLst>
      <p:ext uri="{BB962C8B-B14F-4D97-AF65-F5344CB8AC3E}">
        <p14:creationId xmlns:p14="http://schemas.microsoft.com/office/powerpoint/2010/main" val="259188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54331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501008"/>
            <a:ext cx="90543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r>
              <a:rPr lang="ru-RU" sz="2800" b="1" dirty="0" smtClean="0">
                <a:solidFill>
                  <a:srgbClr val="FF0000"/>
                </a:solidFill>
              </a:rPr>
              <a:t>7. Вы </a:t>
            </a:r>
            <a:r>
              <a:rPr lang="ru-RU" sz="2800" b="1" dirty="0">
                <a:solidFill>
                  <a:srgbClr val="FF0000"/>
                </a:solidFill>
              </a:rPr>
              <a:t>намерены развернуться. Ваши действия?</a:t>
            </a:r>
          </a:p>
          <a:p>
            <a:r>
              <a:rPr lang="ru-RU" sz="2800" dirty="0"/>
              <a:t>1. Развернетесь первым.</a:t>
            </a:r>
          </a:p>
          <a:p>
            <a:r>
              <a:rPr lang="ru-RU" sz="2800" dirty="0"/>
              <a:t>2. Выедете на перекресток и, уступив дорогу легковому автомобилю, завершите разворот.</a:t>
            </a:r>
          </a:p>
          <a:p>
            <a:r>
              <a:rPr lang="ru-RU" sz="2800" dirty="0"/>
              <a:t>3. Будете действовать по взаимной договоренности с водителем легкового автомобиля.</a:t>
            </a:r>
          </a:p>
        </p:txBody>
      </p:sp>
    </p:spTree>
    <p:extLst>
      <p:ext uri="{BB962C8B-B14F-4D97-AF65-F5344CB8AC3E}">
        <p14:creationId xmlns:p14="http://schemas.microsoft.com/office/powerpoint/2010/main" val="332758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2515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886" y="3501008"/>
            <a:ext cx="91142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r>
              <a:rPr lang="ru-RU" sz="2800" b="1" dirty="0" smtClean="0">
                <a:solidFill>
                  <a:srgbClr val="FF0000"/>
                </a:solidFill>
              </a:rPr>
              <a:t>8. Вы </a:t>
            </a:r>
            <a:r>
              <a:rPr lang="ru-RU" sz="2800" b="1" dirty="0">
                <a:solidFill>
                  <a:srgbClr val="FF0000"/>
                </a:solidFill>
              </a:rPr>
              <a:t>намерены проехать перекресток в прямом направлении. В данной ситуации:</a:t>
            </a:r>
          </a:p>
          <a:p>
            <a:r>
              <a:rPr lang="ru-RU" sz="2800" dirty="0"/>
              <a:t>1. Вы обязаны уступить дорогу легковому автомобилю.</a:t>
            </a:r>
          </a:p>
          <a:p>
            <a:r>
              <a:rPr lang="ru-RU" sz="2800" dirty="0"/>
              <a:t>2. Вы имеете право проехать перекресток первым.</a:t>
            </a:r>
          </a:p>
        </p:txBody>
      </p:sp>
    </p:spTree>
    <p:extLst>
      <p:ext uri="{BB962C8B-B14F-4D97-AF65-F5344CB8AC3E}">
        <p14:creationId xmlns:p14="http://schemas.microsoft.com/office/powerpoint/2010/main" val="318628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90364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solidFill>
                  <a:srgbClr val="FF0000"/>
                </a:solidFill>
              </a:rPr>
              <a:t>Т</a:t>
            </a:r>
            <a:r>
              <a:rPr lang="ru-RU" sz="2400" b="1" u="sng" dirty="0" smtClean="0">
                <a:solidFill>
                  <a:srgbClr val="FF0000"/>
                </a:solidFill>
              </a:rPr>
              <a:t>ри </a:t>
            </a:r>
            <a:r>
              <a:rPr lang="ru-RU" sz="2400" b="1" u="sng" dirty="0">
                <a:solidFill>
                  <a:srgbClr val="FF0000"/>
                </a:solidFill>
              </a:rPr>
              <a:t>правила</a:t>
            </a:r>
            <a:r>
              <a:rPr lang="ru-RU" sz="2400" dirty="0"/>
              <a:t> (общих для всех типов перекрёстков</a:t>
            </a:r>
            <a:r>
              <a:rPr lang="ru-RU" sz="2400" dirty="0" smtClean="0"/>
              <a:t>).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Первое </a:t>
            </a:r>
            <a:r>
              <a:rPr lang="ru-RU" sz="2400" b="1" dirty="0">
                <a:solidFill>
                  <a:srgbClr val="FF0000"/>
                </a:solidFill>
              </a:rPr>
              <a:t>общее </a:t>
            </a:r>
            <a:r>
              <a:rPr lang="ru-RU" sz="2400" b="1" dirty="0" smtClean="0">
                <a:solidFill>
                  <a:srgbClr val="FF0000"/>
                </a:solidFill>
              </a:rPr>
              <a:t>правило.</a:t>
            </a:r>
            <a:r>
              <a:rPr lang="ru-RU" sz="2400" b="1" dirty="0" smtClean="0"/>
              <a:t> </a:t>
            </a:r>
            <a:r>
              <a:rPr lang="ru-RU" sz="2400" b="1" dirty="0"/>
              <a:t> При повороте направо или налево </a:t>
            </a:r>
            <a:r>
              <a:rPr lang="ru-RU" sz="2400" b="1" i="1" dirty="0"/>
              <a:t>водитель обязан уступить дорогу пешеходам и велосипедистам</a:t>
            </a:r>
            <a:r>
              <a:rPr lang="ru-RU" sz="2400" b="1" i="1" dirty="0" smtClean="0"/>
              <a:t>,</a:t>
            </a:r>
          </a:p>
          <a:p>
            <a:r>
              <a:rPr lang="ru-RU" sz="2400" b="1" i="1" dirty="0" smtClean="0"/>
              <a:t> </a:t>
            </a:r>
            <a:r>
              <a:rPr lang="ru-RU" sz="2400" b="1" i="1" dirty="0"/>
              <a:t>пересекающим проезжую </a:t>
            </a:r>
            <a:endParaRPr lang="ru-RU" sz="2400" b="1" i="1" dirty="0" smtClean="0"/>
          </a:p>
          <a:p>
            <a:r>
              <a:rPr lang="ru-RU" sz="2400" b="1" i="1" dirty="0" smtClean="0"/>
              <a:t>часть </a:t>
            </a:r>
            <a:r>
              <a:rPr lang="ru-RU" sz="2400" b="1" i="1" dirty="0"/>
              <a:t>дороги</a:t>
            </a:r>
            <a:r>
              <a:rPr lang="ru-RU" sz="2400" b="1" i="1" dirty="0" smtClean="0"/>
              <a:t>,</a:t>
            </a:r>
          </a:p>
          <a:p>
            <a:r>
              <a:rPr lang="ru-RU" sz="2400" b="1" i="1" dirty="0" smtClean="0"/>
              <a:t> </a:t>
            </a:r>
            <a:r>
              <a:rPr lang="ru-RU" sz="2400" b="1" i="1" dirty="0"/>
              <a:t>на которую он </a:t>
            </a:r>
            <a:endParaRPr lang="ru-RU" sz="2400" b="1" i="1" dirty="0" smtClean="0"/>
          </a:p>
          <a:p>
            <a:r>
              <a:rPr lang="ru-RU" sz="2400" b="1" i="1" dirty="0" smtClean="0"/>
              <a:t>поворачивает</a:t>
            </a:r>
            <a:r>
              <a:rPr lang="ru-RU" sz="2400" b="1" i="1" dirty="0"/>
              <a:t>.</a:t>
            </a:r>
            <a:endParaRPr lang="ru-RU" sz="2400" dirty="0"/>
          </a:p>
          <a:p>
            <a:r>
              <a:rPr lang="ru-RU" dirty="0"/>
              <a:t> 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826" y="1095822"/>
            <a:ext cx="47625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173" y="5067300"/>
            <a:ext cx="47625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4" y="3034613"/>
            <a:ext cx="47625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57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4" y="-6626"/>
            <a:ext cx="9257695" cy="357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7304" y="3600602"/>
            <a:ext cx="9151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r>
              <a:rPr lang="ru-RU" sz="2800" b="1" dirty="0" smtClean="0">
                <a:solidFill>
                  <a:srgbClr val="FF0000"/>
                </a:solidFill>
              </a:rPr>
              <a:t>9. Кому </a:t>
            </a:r>
            <a:r>
              <a:rPr lang="ru-RU" sz="2800" b="1" dirty="0">
                <a:solidFill>
                  <a:srgbClr val="FF0000"/>
                </a:solidFill>
              </a:rPr>
              <a:t>Вы должны уступить дорогу при повороте налево?</a:t>
            </a:r>
          </a:p>
          <a:p>
            <a:r>
              <a:rPr lang="ru-RU" sz="2800" dirty="0"/>
              <a:t>1. Только легковому автомобилю.</a:t>
            </a:r>
          </a:p>
          <a:p>
            <a:r>
              <a:rPr lang="ru-RU" sz="2800" dirty="0"/>
              <a:t>2. Только грузовому автомобилю.</a:t>
            </a:r>
          </a:p>
          <a:p>
            <a:r>
              <a:rPr lang="ru-RU" sz="2800" dirty="0"/>
              <a:t>3. Обоим транспортным средствам.</a:t>
            </a:r>
          </a:p>
        </p:txBody>
      </p:sp>
    </p:spTree>
    <p:extLst>
      <p:ext uri="{BB962C8B-B14F-4D97-AF65-F5344CB8AC3E}">
        <p14:creationId xmlns:p14="http://schemas.microsoft.com/office/powerpoint/2010/main" val="288109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2515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505" y="3356992"/>
            <a:ext cx="909249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10. Вы </a:t>
            </a:r>
            <a:r>
              <a:rPr lang="ru-RU" sz="2800" b="1" dirty="0">
                <a:solidFill>
                  <a:srgbClr val="FF0000"/>
                </a:solidFill>
              </a:rPr>
              <a:t>намерены повернуть налево. Ваши действия?</a:t>
            </a:r>
          </a:p>
          <a:p>
            <a:r>
              <a:rPr lang="ru-RU" sz="2800" dirty="0"/>
              <a:t>1. Уступите дорогу обоим грузовым автомобилям.</a:t>
            </a:r>
          </a:p>
          <a:p>
            <a:r>
              <a:rPr lang="ru-RU" sz="2800" dirty="0"/>
              <a:t>2. Выехав на перекресток, уступите дорогу встречному грузовому автомобилю и завершите поворот.</a:t>
            </a:r>
          </a:p>
          <a:p>
            <a:r>
              <a:rPr lang="ru-RU" sz="2800" dirty="0"/>
              <a:t>3. Проедете перекресток первым.</a:t>
            </a:r>
          </a:p>
        </p:txBody>
      </p:sp>
    </p:spTree>
    <p:extLst>
      <p:ext uri="{BB962C8B-B14F-4D97-AF65-F5344CB8AC3E}">
        <p14:creationId xmlns:p14="http://schemas.microsoft.com/office/powerpoint/2010/main" val="282217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398"/>
            <a:ext cx="9127774" cy="352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8114" y="3412232"/>
            <a:ext cx="915211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11. В </a:t>
            </a:r>
            <a:r>
              <a:rPr lang="ru-RU" sz="2800" b="1" dirty="0">
                <a:solidFill>
                  <a:srgbClr val="FF0000"/>
                </a:solidFill>
              </a:rPr>
              <a:t>каком случае Вы имеете право проехать перекресток первым?</a:t>
            </a:r>
          </a:p>
          <a:p>
            <a:r>
              <a:rPr lang="ru-RU" sz="2800" dirty="0"/>
              <a:t>1. Только при движении прямо.</a:t>
            </a:r>
          </a:p>
          <a:p>
            <a:r>
              <a:rPr lang="ru-RU" sz="2800" dirty="0"/>
              <a:t>2. При движении прямо и налево.</a:t>
            </a:r>
          </a:p>
          <a:p>
            <a:r>
              <a:rPr lang="ru-RU" sz="2800" dirty="0"/>
              <a:t>3. При движении прямо, налево и в обратном направлении.</a:t>
            </a:r>
          </a:p>
        </p:txBody>
      </p:sp>
    </p:spTree>
    <p:extLst>
      <p:ext uri="{BB962C8B-B14F-4D97-AF65-F5344CB8AC3E}">
        <p14:creationId xmlns:p14="http://schemas.microsoft.com/office/powerpoint/2010/main" val="260111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" y="-26708"/>
            <a:ext cx="9123401" cy="3527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431" y="3501007"/>
            <a:ext cx="90907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</a:rPr>
              <a:t>12. Вы </a:t>
            </a:r>
            <a:r>
              <a:rPr lang="ru-RU" sz="2800" b="1" dirty="0">
                <a:solidFill>
                  <a:srgbClr val="FF0000"/>
                </a:solidFill>
              </a:rPr>
              <a:t>должны уступить дорогу грузовому автомобилю:</a:t>
            </a:r>
          </a:p>
          <a:p>
            <a:r>
              <a:rPr lang="ru-RU" sz="2800" dirty="0"/>
              <a:t>1. Только при движении прямо.</a:t>
            </a:r>
          </a:p>
          <a:p>
            <a:r>
              <a:rPr lang="ru-RU" sz="2800" dirty="0"/>
              <a:t>2. Только при повороте направо.</a:t>
            </a:r>
          </a:p>
          <a:p>
            <a:r>
              <a:rPr lang="ru-RU" sz="2800" dirty="0"/>
              <a:t>3. В обоих перечисленных случаях.</a:t>
            </a:r>
          </a:p>
        </p:txBody>
      </p:sp>
    </p:spTree>
    <p:extLst>
      <p:ext uri="{BB962C8B-B14F-4D97-AF65-F5344CB8AC3E}">
        <p14:creationId xmlns:p14="http://schemas.microsoft.com/office/powerpoint/2010/main" val="414850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936"/>
            <a:ext cx="9067097" cy="350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498439"/>
            <a:ext cx="90670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</a:rPr>
              <a:t>13. Вы </a:t>
            </a:r>
            <a:r>
              <a:rPr lang="ru-RU" sz="2800" b="1" dirty="0">
                <a:solidFill>
                  <a:srgbClr val="FF0000"/>
                </a:solidFill>
              </a:rPr>
              <a:t>намерены продолжить движение прямо при желтом мигающем сигнале светофора. Ваши действия?</a:t>
            </a:r>
          </a:p>
          <a:p>
            <a:r>
              <a:rPr lang="ru-RU" sz="2800" dirty="0"/>
              <a:t>1. Остановитесь и продолжите движение только после включения зеленого сигнала светофора.</a:t>
            </a:r>
          </a:p>
          <a:p>
            <a:r>
              <a:rPr lang="ru-RU" sz="2800" dirty="0"/>
              <a:t>2. Уступите дорогу гужевой повозке.</a:t>
            </a:r>
          </a:p>
          <a:p>
            <a:r>
              <a:rPr lang="ru-RU" sz="2800" dirty="0"/>
              <a:t>3. Проедете перекресток первым вместе со встречным автомобилем.</a:t>
            </a:r>
          </a:p>
        </p:txBody>
      </p:sp>
    </p:spTree>
    <p:extLst>
      <p:ext uri="{BB962C8B-B14F-4D97-AF65-F5344CB8AC3E}">
        <p14:creationId xmlns:p14="http://schemas.microsoft.com/office/powerpoint/2010/main" val="133633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0014"/>
            <a:ext cx="9106091" cy="352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42900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</a:rPr>
              <a:t>14. Вы </a:t>
            </a:r>
            <a:r>
              <a:rPr lang="ru-RU" sz="2800" b="1" dirty="0">
                <a:solidFill>
                  <a:srgbClr val="FF0000"/>
                </a:solidFill>
              </a:rPr>
              <a:t>намерены проехать перекресток в прямом направлении. Кому Вы обязаны уступить дорогу?</a:t>
            </a:r>
          </a:p>
          <a:p>
            <a:r>
              <a:rPr lang="ru-RU" sz="2800" dirty="0"/>
              <a:t>1. Только трамваю.</a:t>
            </a:r>
          </a:p>
          <a:p>
            <a:r>
              <a:rPr lang="ru-RU" sz="2800" dirty="0"/>
              <a:t>2. Только грузовому автомобилю.</a:t>
            </a:r>
          </a:p>
          <a:p>
            <a:r>
              <a:rPr lang="ru-RU" sz="2800" dirty="0"/>
              <a:t>3. Обоим транспортным средствам.</a:t>
            </a:r>
          </a:p>
        </p:txBody>
      </p:sp>
    </p:spTree>
    <p:extLst>
      <p:ext uri="{BB962C8B-B14F-4D97-AF65-F5344CB8AC3E}">
        <p14:creationId xmlns:p14="http://schemas.microsoft.com/office/powerpoint/2010/main" val="375265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54331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44836" y="3429000"/>
            <a:ext cx="91888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r>
              <a:rPr lang="ru-RU" sz="2800" b="1" dirty="0" smtClean="0">
                <a:solidFill>
                  <a:srgbClr val="FF0000"/>
                </a:solidFill>
              </a:rPr>
              <a:t>15. При </a:t>
            </a:r>
            <a:r>
              <a:rPr lang="ru-RU" sz="2800" b="1" dirty="0">
                <a:solidFill>
                  <a:srgbClr val="FF0000"/>
                </a:solidFill>
              </a:rPr>
              <a:t>движении прямо Вы:</a:t>
            </a:r>
          </a:p>
          <a:p>
            <a:r>
              <a:rPr lang="ru-RU" sz="2800" dirty="0"/>
              <a:t>1. Имеете преимущество.</a:t>
            </a:r>
          </a:p>
          <a:p>
            <a:r>
              <a:rPr lang="ru-RU" sz="2800" dirty="0"/>
              <a:t>2. Должны уступить дорогу только мотоциклу.</a:t>
            </a:r>
          </a:p>
          <a:p>
            <a:r>
              <a:rPr lang="ru-RU" sz="2800" dirty="0"/>
              <a:t>3. Должны уступить дорогу только автомобилю.</a:t>
            </a:r>
          </a:p>
          <a:p>
            <a:r>
              <a:rPr lang="ru-RU" sz="2800" dirty="0"/>
              <a:t>4. Должны уступить дорогу обоим транспортным средствам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942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" y="0"/>
            <a:ext cx="9054331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429000"/>
            <a:ext cx="90629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r>
              <a:rPr lang="ru-RU" sz="2800" b="1" dirty="0" smtClean="0">
                <a:solidFill>
                  <a:srgbClr val="FF0000"/>
                </a:solidFill>
              </a:rPr>
              <a:t>16. Вы </a:t>
            </a:r>
            <a:r>
              <a:rPr lang="ru-RU" sz="2800" b="1" dirty="0">
                <a:solidFill>
                  <a:srgbClr val="FF0000"/>
                </a:solidFill>
              </a:rPr>
              <a:t>намерены повернуть налево. Ваши действия?</a:t>
            </a:r>
          </a:p>
          <a:p>
            <a:r>
              <a:rPr lang="ru-RU" sz="2800" dirty="0"/>
              <a:t>1. Проедете перекресток первым.</a:t>
            </a:r>
          </a:p>
          <a:p>
            <a:r>
              <a:rPr lang="ru-RU" sz="2800" dirty="0"/>
              <a:t>2. Проедете перекресток одновременно со встречным автомобилем до проезда мотоцикла.</a:t>
            </a:r>
          </a:p>
          <a:p>
            <a:r>
              <a:rPr lang="ru-RU" sz="2800" dirty="0"/>
              <a:t>3. Проедете перекресток последним.</a:t>
            </a:r>
          </a:p>
        </p:txBody>
      </p:sp>
    </p:spTree>
    <p:extLst>
      <p:ext uri="{BB962C8B-B14F-4D97-AF65-F5344CB8AC3E}">
        <p14:creationId xmlns:p14="http://schemas.microsoft.com/office/powerpoint/2010/main" val="114540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" y="-30900"/>
            <a:ext cx="9134242" cy="353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966" y="3408851"/>
            <a:ext cx="91320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</a:t>
            </a:r>
            <a:r>
              <a:rPr lang="ru-RU" sz="2800" b="1" dirty="0" smtClean="0">
                <a:solidFill>
                  <a:srgbClr val="FF0000"/>
                </a:solidFill>
              </a:rPr>
              <a:t>17. При </a:t>
            </a:r>
            <a:r>
              <a:rPr lang="ru-RU" sz="2800" b="1" dirty="0">
                <a:solidFill>
                  <a:srgbClr val="FF0000"/>
                </a:solidFill>
              </a:rPr>
              <a:t>движении в прямом направлении Вам следует:</a:t>
            </a:r>
          </a:p>
          <a:p>
            <a:r>
              <a:rPr lang="ru-RU" sz="2800" dirty="0"/>
              <a:t>1. Проехать перекресток первым.</a:t>
            </a:r>
          </a:p>
          <a:p>
            <a:r>
              <a:rPr lang="ru-RU" sz="2800" dirty="0"/>
              <a:t>2. Уступить дорогу только трамваю.</a:t>
            </a:r>
          </a:p>
          <a:p>
            <a:r>
              <a:rPr lang="ru-RU" sz="2800" dirty="0"/>
              <a:t>3. Уступить дорогу трамваю и легковому автомобилю.</a:t>
            </a:r>
          </a:p>
        </p:txBody>
      </p:sp>
    </p:spTree>
    <p:extLst>
      <p:ext uri="{BB962C8B-B14F-4D97-AF65-F5344CB8AC3E}">
        <p14:creationId xmlns:p14="http://schemas.microsoft.com/office/powerpoint/2010/main" val="378349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54331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" y="3429000"/>
            <a:ext cx="91440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r>
              <a:rPr lang="ru-RU" sz="2800" b="1" dirty="0" smtClean="0">
                <a:solidFill>
                  <a:srgbClr val="FF0000"/>
                </a:solidFill>
              </a:rPr>
              <a:t>18. Кому </a:t>
            </a:r>
            <a:r>
              <a:rPr lang="ru-RU" sz="2800" b="1" dirty="0">
                <a:solidFill>
                  <a:srgbClr val="FF0000"/>
                </a:solidFill>
              </a:rPr>
              <a:t>Вы должны уступить дорогу при движении в прямом направлении?</a:t>
            </a:r>
          </a:p>
          <a:p>
            <a:r>
              <a:rPr lang="ru-RU" sz="2800" dirty="0"/>
              <a:t>1. Только трамваю.</a:t>
            </a:r>
          </a:p>
          <a:p>
            <a:r>
              <a:rPr lang="ru-RU" sz="2800" dirty="0"/>
              <a:t>2. Только легковому автомобилю.</a:t>
            </a:r>
          </a:p>
          <a:p>
            <a:r>
              <a:rPr lang="ru-RU" sz="2800" dirty="0"/>
              <a:t>3. Обоим транспортным средствам.</a:t>
            </a:r>
          </a:p>
        </p:txBody>
      </p:sp>
    </p:spTree>
    <p:extLst>
      <p:ext uri="{BB962C8B-B14F-4D97-AF65-F5344CB8AC3E}">
        <p14:creationId xmlns:p14="http://schemas.microsoft.com/office/powerpoint/2010/main" val="306839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957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Второе общее </a:t>
            </a:r>
            <a:r>
              <a:rPr lang="ru-RU" sz="2400" b="1" dirty="0" smtClean="0">
                <a:solidFill>
                  <a:srgbClr val="FF0000"/>
                </a:solidFill>
              </a:rPr>
              <a:t>правило</a:t>
            </a:r>
            <a:r>
              <a:rPr lang="ru-RU" sz="2400" b="1" dirty="0" smtClean="0"/>
              <a:t>.</a:t>
            </a:r>
          </a:p>
          <a:p>
            <a:r>
              <a:rPr lang="ru-RU" sz="2400" b="1" dirty="0" smtClean="0"/>
              <a:t> </a:t>
            </a:r>
            <a:r>
              <a:rPr lang="ru-RU" sz="2400" b="1" dirty="0"/>
              <a:t>Запрещается выезжать на перекрёсток или пересечение проезжих частей, если образовался затор, который вынудит водителя остановиться, создав препятствие для движения транспортных средств в поперечном направлении</a:t>
            </a:r>
            <a:r>
              <a:rPr lang="ru-RU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4477"/>
            <a:ext cx="6095981" cy="2304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47656" y="2125363"/>
            <a:ext cx="3096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Логика этого ограничения понятна. Мало того, что «пробка» в данном направлении, так теперь ещё и поперечное движение заблокировано.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785" y="4653136"/>
            <a:ext cx="5828215" cy="2191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813219"/>
            <a:ext cx="3528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если вы намерены двигаться прямо, то в данной ситуации въезжать на перекрёсток  вам запрещено!</a:t>
            </a:r>
          </a:p>
          <a:p>
            <a:r>
              <a:rPr lang="ru-RU" dirty="0"/>
              <a:t>Надо подождать до тех пор, пока за перекрёстком не освободится пространство.</a:t>
            </a:r>
          </a:p>
        </p:txBody>
      </p:sp>
    </p:spTree>
    <p:extLst>
      <p:ext uri="{BB962C8B-B14F-4D97-AF65-F5344CB8AC3E}">
        <p14:creationId xmlns:p14="http://schemas.microsoft.com/office/powerpoint/2010/main" val="39175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44"/>
            <a:ext cx="9242483" cy="35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354" y="3429000"/>
            <a:ext cx="91056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r>
              <a:rPr lang="ru-RU" sz="2800" b="1" dirty="0" smtClean="0">
                <a:solidFill>
                  <a:srgbClr val="FF0000"/>
                </a:solidFill>
              </a:rPr>
              <a:t>19. Вы </a:t>
            </a:r>
            <a:r>
              <a:rPr lang="ru-RU" sz="2800" b="1" dirty="0">
                <a:solidFill>
                  <a:srgbClr val="FF0000"/>
                </a:solidFill>
              </a:rPr>
              <a:t>намерены проехать перекресток в прямом направлении. Кому Вы обязаны уступить дорогу?</a:t>
            </a:r>
          </a:p>
          <a:p>
            <a:r>
              <a:rPr lang="ru-RU" sz="2800" dirty="0"/>
              <a:t>1. Только трамваю А.</a:t>
            </a:r>
          </a:p>
          <a:p>
            <a:r>
              <a:rPr lang="ru-RU" sz="2800" dirty="0"/>
              <a:t>2. Только трамваю Б.</a:t>
            </a:r>
          </a:p>
          <a:p>
            <a:r>
              <a:rPr lang="ru-RU" sz="2800" dirty="0"/>
              <a:t>3. Обоим трамваям.</a:t>
            </a:r>
          </a:p>
        </p:txBody>
      </p:sp>
    </p:spTree>
    <p:extLst>
      <p:ext uri="{BB962C8B-B14F-4D97-AF65-F5344CB8AC3E}">
        <p14:creationId xmlns:p14="http://schemas.microsoft.com/office/powerpoint/2010/main" val="57081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8"/>
            <a:ext cx="9049784" cy="349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321" y="3429000"/>
            <a:ext cx="90968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r>
              <a:rPr lang="ru-RU" sz="2800" b="1" dirty="0" smtClean="0">
                <a:solidFill>
                  <a:srgbClr val="FF0000"/>
                </a:solidFill>
              </a:rPr>
              <a:t>20. Вы </a:t>
            </a:r>
            <a:r>
              <a:rPr lang="ru-RU" sz="2800" b="1" dirty="0">
                <a:solidFill>
                  <a:srgbClr val="FF0000"/>
                </a:solidFill>
              </a:rPr>
              <a:t>намерены проехать перекресток в прямом направлении. Кому Вы должны уступить дорогу?</a:t>
            </a:r>
          </a:p>
          <a:p>
            <a:r>
              <a:rPr lang="ru-RU" sz="2800" dirty="0"/>
              <a:t>1. Обоим трамваям.</a:t>
            </a:r>
          </a:p>
          <a:p>
            <a:r>
              <a:rPr lang="ru-RU" sz="2800" dirty="0"/>
              <a:t>2. Только трамваю А.</a:t>
            </a:r>
          </a:p>
          <a:p>
            <a:r>
              <a:rPr lang="ru-RU" sz="2800" dirty="0"/>
              <a:t>3. Только трамваю Б.</a:t>
            </a:r>
          </a:p>
          <a:p>
            <a:r>
              <a:rPr lang="ru-RU" sz="2800" dirty="0"/>
              <a:t>4. Никому.</a:t>
            </a:r>
          </a:p>
        </p:txBody>
      </p:sp>
    </p:spTree>
    <p:extLst>
      <p:ext uri="{BB962C8B-B14F-4D97-AF65-F5344CB8AC3E}">
        <p14:creationId xmlns:p14="http://schemas.microsoft.com/office/powerpoint/2010/main" val="141201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1" y="0"/>
            <a:ext cx="9054331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442387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r>
              <a:rPr lang="ru-RU" sz="2800" b="1" dirty="0" smtClean="0">
                <a:solidFill>
                  <a:srgbClr val="FF0000"/>
                </a:solidFill>
              </a:rPr>
              <a:t>21. Вы </a:t>
            </a:r>
            <a:r>
              <a:rPr lang="ru-RU" sz="2800" b="1" dirty="0">
                <a:solidFill>
                  <a:srgbClr val="FF0000"/>
                </a:solidFill>
              </a:rPr>
              <a:t>намерены выполнить разворот. Ваши возможные действия?</a:t>
            </a:r>
          </a:p>
          <a:p>
            <a:r>
              <a:rPr lang="ru-RU" sz="2800" dirty="0"/>
              <a:t>1. Отказаться от преимущества в движении и приступить к развороту после проезда легкового автомобиля.</a:t>
            </a:r>
          </a:p>
          <a:p>
            <a:r>
              <a:rPr lang="ru-RU" sz="2800" dirty="0"/>
              <a:t>2. Выехать на перекресток первым и, уступив дорогу легковому автомобилю, закончить разворот.</a:t>
            </a:r>
          </a:p>
          <a:p>
            <a:r>
              <a:rPr lang="ru-RU" sz="2800" dirty="0"/>
              <a:t>3. Допускаются оба варианта действий.</a:t>
            </a:r>
          </a:p>
        </p:txBody>
      </p:sp>
    </p:spTree>
    <p:extLst>
      <p:ext uri="{BB962C8B-B14F-4D97-AF65-F5344CB8AC3E}">
        <p14:creationId xmlns:p14="http://schemas.microsoft.com/office/powerpoint/2010/main" val="152734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320"/>
            <a:ext cx="9088779" cy="3514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469162"/>
            <a:ext cx="9036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</a:rPr>
              <a:t>22. Вы </a:t>
            </a:r>
            <a:r>
              <a:rPr lang="ru-RU" sz="2800" b="1" dirty="0">
                <a:solidFill>
                  <a:srgbClr val="FF0000"/>
                </a:solidFill>
              </a:rPr>
              <a:t>намерены повернуть налево. Ваши действия?</a:t>
            </a:r>
          </a:p>
          <a:p>
            <a:r>
              <a:rPr lang="ru-RU" sz="2800" dirty="0"/>
              <a:t>1. Проедете перекресток первым.</a:t>
            </a:r>
          </a:p>
          <a:p>
            <a:r>
              <a:rPr lang="ru-RU" sz="2800" dirty="0"/>
              <a:t>2. Выедете на перекресток первым и, уступив дорогу мотоциклу, завершите поворот.</a:t>
            </a:r>
          </a:p>
          <a:p>
            <a:r>
              <a:rPr lang="ru-RU" sz="2800" dirty="0"/>
              <a:t>3. Уступите дорогу обоим транспортным средствам.</a:t>
            </a:r>
          </a:p>
        </p:txBody>
      </p:sp>
    </p:spTree>
    <p:extLst>
      <p:ext uri="{BB962C8B-B14F-4D97-AF65-F5344CB8AC3E}">
        <p14:creationId xmlns:p14="http://schemas.microsoft.com/office/powerpoint/2010/main" val="263086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28"/>
            <a:ext cx="9077938" cy="351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33032" y="3542986"/>
            <a:ext cx="911096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r>
              <a:rPr lang="ru-RU" sz="2800" b="1" dirty="0" smtClean="0">
                <a:solidFill>
                  <a:srgbClr val="FF0000"/>
                </a:solidFill>
              </a:rPr>
              <a:t>23. В </a:t>
            </a:r>
            <a:r>
              <a:rPr lang="ru-RU" sz="2800" b="1" dirty="0">
                <a:solidFill>
                  <a:srgbClr val="FF0000"/>
                </a:solidFill>
              </a:rPr>
              <a:t>каких случаях Вы должны уступить дорогу трамваю?</a:t>
            </a:r>
          </a:p>
          <a:p>
            <a:r>
              <a:rPr lang="ru-RU" sz="2800" dirty="0"/>
              <a:t>1. При повороте налево.</a:t>
            </a:r>
          </a:p>
          <a:p>
            <a:r>
              <a:rPr lang="ru-RU" sz="2800" dirty="0"/>
              <a:t>2. При движении прямо.</a:t>
            </a:r>
          </a:p>
          <a:p>
            <a:r>
              <a:rPr lang="ru-RU" sz="2800" dirty="0"/>
              <a:t>3. В обоих перечисленных случаях.</a:t>
            </a:r>
          </a:p>
        </p:txBody>
      </p:sp>
    </p:spTree>
    <p:extLst>
      <p:ext uri="{BB962C8B-B14F-4D97-AF65-F5344CB8AC3E}">
        <p14:creationId xmlns:p14="http://schemas.microsoft.com/office/powerpoint/2010/main" val="427849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" y="-99392"/>
            <a:ext cx="912515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276" y="3460778"/>
            <a:ext cx="902621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</a:t>
            </a:r>
            <a:r>
              <a:rPr lang="ru-RU" sz="2800" b="1" dirty="0" smtClean="0">
                <a:solidFill>
                  <a:srgbClr val="FF0000"/>
                </a:solidFill>
              </a:rPr>
              <a:t>24. Кому </a:t>
            </a:r>
            <a:r>
              <a:rPr lang="ru-RU" sz="2800" b="1" dirty="0">
                <a:solidFill>
                  <a:srgbClr val="FF0000"/>
                </a:solidFill>
              </a:rPr>
              <a:t>Вы обязаны уступить дорогу при повороте налево?</a:t>
            </a:r>
          </a:p>
          <a:p>
            <a:r>
              <a:rPr lang="ru-RU" sz="2800" dirty="0"/>
              <a:t>1. Только пешеходам.</a:t>
            </a:r>
          </a:p>
          <a:p>
            <a:r>
              <a:rPr lang="ru-RU" sz="2800" dirty="0"/>
              <a:t>2. Пешеходам и велосипедисту.</a:t>
            </a:r>
          </a:p>
          <a:p>
            <a:r>
              <a:rPr lang="ru-RU" sz="2800" dirty="0"/>
              <a:t>3. Никому.</a:t>
            </a:r>
          </a:p>
        </p:txBody>
      </p:sp>
    </p:spTree>
    <p:extLst>
      <p:ext uri="{BB962C8B-B14F-4D97-AF65-F5344CB8AC3E}">
        <p14:creationId xmlns:p14="http://schemas.microsoft.com/office/powerpoint/2010/main" val="156433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657361"/>
              </p:ext>
            </p:extLst>
          </p:nvPr>
        </p:nvGraphicFramePr>
        <p:xfrm>
          <a:off x="6074" y="1340768"/>
          <a:ext cx="9137925" cy="244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517"/>
                <a:gridCol w="365517"/>
                <a:gridCol w="365517"/>
                <a:gridCol w="365517"/>
                <a:gridCol w="365517"/>
                <a:gridCol w="365517"/>
                <a:gridCol w="365517"/>
                <a:gridCol w="365517"/>
                <a:gridCol w="365517"/>
                <a:gridCol w="365517"/>
                <a:gridCol w="365517"/>
                <a:gridCol w="365517"/>
                <a:gridCol w="365517"/>
                <a:gridCol w="365517"/>
                <a:gridCol w="365517"/>
                <a:gridCol w="365517"/>
                <a:gridCol w="365517"/>
                <a:gridCol w="365517"/>
                <a:gridCol w="365517"/>
                <a:gridCol w="365517"/>
                <a:gridCol w="365517"/>
                <a:gridCol w="365517"/>
                <a:gridCol w="365517"/>
                <a:gridCol w="365517"/>
                <a:gridCol w="365517"/>
              </a:tblGrid>
              <a:tr h="1332148">
                <a:tc>
                  <a:txBody>
                    <a:bodyPr/>
                    <a:lstStyle/>
                    <a:p>
                      <a:r>
                        <a:rPr lang="ru-RU" dirty="0" smtClean="0"/>
                        <a:t>№ вопроса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</a:tr>
              <a:tr h="1116124">
                <a:tc>
                  <a:txBody>
                    <a:bodyPr/>
                    <a:lstStyle/>
                    <a:p>
                      <a:r>
                        <a:rPr lang="ru-RU" dirty="0" smtClean="0"/>
                        <a:t>№ ответа</a:t>
                      </a:r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294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Третье общее правило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/>
              <a:t>При равном праве на проезд водители безрельсовых транспортных </a:t>
            </a:r>
            <a:r>
              <a:rPr lang="ru-RU" sz="2400" b="1" dirty="0" smtClean="0"/>
              <a:t>средств разбираются </a:t>
            </a:r>
            <a:r>
              <a:rPr lang="ru-RU" sz="2400" b="1" dirty="0"/>
              <a:t>между собой по принципу «помехи справа</a:t>
            </a:r>
            <a:r>
              <a:rPr lang="ru-RU" sz="2400" b="1" dirty="0" smtClean="0"/>
              <a:t>», а </a:t>
            </a:r>
            <a:r>
              <a:rPr lang="ru-RU" sz="2400" b="1" dirty="0"/>
              <a:t>трамвай имеет преимущество независимо от направления движения.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14652"/>
            <a:ext cx="7220474" cy="5415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1880" y="3429000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1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2120" y="458112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2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44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583" y="3463519"/>
            <a:ext cx="925252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На перекрестке равнозначных дорог водитель безрельсового транспортного средства обязан уступить дорогу транспортным средствам, приближающимся </a:t>
            </a:r>
            <a:r>
              <a:rPr lang="ru-RU" sz="2000" b="1" i="1" u="sng" dirty="0"/>
              <a:t>справа</a:t>
            </a:r>
            <a:r>
              <a:rPr lang="ru-RU" sz="2000" b="1" dirty="0" smtClean="0"/>
              <a:t>.</a:t>
            </a:r>
            <a:r>
              <a:rPr lang="ru-RU" sz="2000" dirty="0"/>
              <a:t> </a:t>
            </a:r>
          </a:p>
          <a:p>
            <a:r>
              <a:rPr lang="ru-RU" sz="2000" dirty="0"/>
              <a:t>Другими словами Правила попросту возложили всю ответственность за безопасность проезда через перекрёсток на водителя, имеющего «помеху справа</a:t>
            </a:r>
            <a:r>
              <a:rPr lang="ru-RU" sz="2000" dirty="0" smtClean="0"/>
              <a:t>». </a:t>
            </a:r>
            <a:r>
              <a:rPr lang="ru-RU" sz="2000" dirty="0"/>
              <a:t>И это логично! Ваш путь до точки столкновения заметно больше, чем у водителя грузовика</a:t>
            </a:r>
            <a:r>
              <a:rPr lang="ru-RU" sz="2000" dirty="0" smtClean="0"/>
              <a:t>.</a:t>
            </a:r>
            <a:endParaRPr lang="ru-RU" sz="2000" dirty="0"/>
          </a:p>
          <a:p>
            <a:r>
              <a:rPr lang="ru-RU" sz="2000" b="1" dirty="0"/>
              <a:t>Вам легче выполнить требование «Уступите дорогу</a:t>
            </a:r>
            <a:r>
              <a:rPr lang="ru-RU" sz="2000" b="1" dirty="0" smtClean="0"/>
              <a:t>»!</a:t>
            </a:r>
            <a:endParaRPr lang="ru-RU" sz="2000" dirty="0"/>
          </a:p>
          <a:p>
            <a:r>
              <a:rPr lang="ru-RU" sz="2000" dirty="0"/>
              <a:t>Поэтому-то Правила и «нагрузили» ответственностью тех, у кого «помеха справа», и освободили от ответственности тех, у кого «помеха слева».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6" name="AutoShape 4" descr="Тема 13.1. Нерегулируемые перекрёстки равнозначных дорог. 13.1_03.proezd-perekryostko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2" y="3609"/>
            <a:ext cx="9201886" cy="345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456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56"/>
            <a:ext cx="9077242" cy="3413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3573016"/>
            <a:ext cx="89697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«Уступить дорогу (не создавать помех)»</a:t>
            </a:r>
            <a:r>
              <a:rPr lang="ru-RU" dirty="0"/>
              <a:t> — </a:t>
            </a:r>
            <a:r>
              <a:rPr lang="ru-RU" b="1" dirty="0"/>
              <a:t>требование, означающее, что участник дорожного движения </a:t>
            </a:r>
            <a:r>
              <a:rPr lang="ru-RU" b="1" i="1" dirty="0"/>
              <a:t>не должен начинать, возобновлять или продолжать</a:t>
            </a:r>
            <a:r>
              <a:rPr lang="ru-RU" b="1" dirty="0"/>
              <a:t> движение, осуществлять какой-либо маневр, если это может вынудить других участников движения, имеющих по отношению к нему преимущество, изменить направление движения или скорость</a:t>
            </a:r>
            <a:r>
              <a:rPr lang="ru-RU" b="1" dirty="0" smtClean="0"/>
              <a:t>.</a:t>
            </a:r>
            <a:endParaRPr lang="ru-RU" dirty="0"/>
          </a:p>
          <a:p>
            <a:r>
              <a:rPr lang="ru-RU" dirty="0"/>
              <a:t>О как!  Мало того, что вы «не должны продолжать движение», так вы ещё и не должны его «возобновлять»! То есть останавливайтесь и стойте до тех пор, пока угроза столкновения (по вашей вине) не исчезнет.</a:t>
            </a:r>
          </a:p>
        </p:txBody>
      </p:sp>
    </p:spTree>
    <p:extLst>
      <p:ext uri="{BB962C8B-B14F-4D97-AF65-F5344CB8AC3E}">
        <p14:creationId xmlns:p14="http://schemas.microsoft.com/office/powerpoint/2010/main" val="1688638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" y="0"/>
            <a:ext cx="7013064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08" y="2636912"/>
            <a:ext cx="9133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А какую помеху вы можете создать, если, например, будете поворачивать </a:t>
            </a:r>
            <a:r>
              <a:rPr lang="ru-RU" sz="2000" dirty="0" smtClean="0"/>
              <a:t>направо? В </a:t>
            </a:r>
            <a:r>
              <a:rPr lang="ru-RU" sz="2000" dirty="0"/>
              <a:t>этом случае траектории движения вообще не пересекаются.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26" y="3253815"/>
            <a:ext cx="6973957" cy="262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5949280"/>
            <a:ext cx="9030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sz="2000" dirty="0"/>
              <a:t>в этом случае в конечной фазе разворота вы станете для него помехой справа, и теперь уже его обязанность – уступить вам дорогу.</a:t>
            </a:r>
          </a:p>
        </p:txBody>
      </p:sp>
    </p:spTree>
    <p:extLst>
      <p:ext uri="{BB962C8B-B14F-4D97-AF65-F5344CB8AC3E}">
        <p14:creationId xmlns:p14="http://schemas.microsoft.com/office/powerpoint/2010/main" val="751735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396085" cy="278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2780928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если обоим надо прямо или направо, они проедут перекрёсток без остановки (траектории движения не пересекаются).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28999"/>
            <a:ext cx="7288832" cy="274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6093296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Они даже могут одновременно повернуть налево или развернуться. Если, конечно, получится безопасно разойтись правыми бортами.</a:t>
            </a:r>
          </a:p>
        </p:txBody>
      </p:sp>
    </p:spTree>
    <p:extLst>
      <p:ext uri="{BB962C8B-B14F-4D97-AF65-F5344CB8AC3E}">
        <p14:creationId xmlns:p14="http://schemas.microsoft.com/office/powerpoint/2010/main" val="1974307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7" y="0"/>
            <a:ext cx="7013064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2636912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Помеха справа возникла </a:t>
            </a:r>
            <a:r>
              <a:rPr lang="ru-RU" dirty="0" smtClean="0"/>
              <a:t>к встречного в </a:t>
            </a:r>
            <a:r>
              <a:rPr lang="ru-RU" dirty="0"/>
              <a:t>процессе движения через перекрёсток.</a:t>
            </a:r>
          </a:p>
          <a:p>
            <a:r>
              <a:rPr lang="ru-RU" dirty="0"/>
              <a:t>И вот тут, на перекрёстке, он </a:t>
            </a:r>
            <a:r>
              <a:rPr lang="ru-RU" dirty="0" smtClean="0"/>
              <a:t> </a:t>
            </a:r>
            <a:r>
              <a:rPr lang="ru-RU" dirty="0"/>
              <a:t>должен уступить нам дорогу.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95751"/>
            <a:ext cx="6912768" cy="259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5894952"/>
            <a:ext cx="9036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пока справа всё чисто, мы тоже  можем (и даже должны) въезжать на перекрёсток.</a:t>
            </a:r>
          </a:p>
          <a:p>
            <a:r>
              <a:rPr lang="ru-RU" dirty="0"/>
              <a:t> </a:t>
            </a:r>
            <a:r>
              <a:rPr lang="ru-RU" dirty="0" smtClean="0"/>
              <a:t>Но </a:t>
            </a:r>
            <a:r>
              <a:rPr lang="ru-RU" dirty="0"/>
              <a:t>на самом перекрёстке надо уступать дорогу встречному – траектории пересекаются, и он для нас помеха справа.</a:t>
            </a:r>
          </a:p>
        </p:txBody>
      </p:sp>
    </p:spTree>
    <p:extLst>
      <p:ext uri="{BB962C8B-B14F-4D97-AF65-F5344CB8AC3E}">
        <p14:creationId xmlns:p14="http://schemas.microsoft.com/office/powerpoint/2010/main" val="22811928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1291</Words>
  <Application>Microsoft Office PowerPoint</Application>
  <PresentationFormat>Экран (4:3)</PresentationFormat>
  <Paragraphs>193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Василич</dc:creator>
  <cp:lastModifiedBy>Василич</cp:lastModifiedBy>
  <cp:revision>10</cp:revision>
  <dcterms:created xsi:type="dcterms:W3CDTF">2020-04-17T02:50:02Z</dcterms:created>
  <dcterms:modified xsi:type="dcterms:W3CDTF">2020-04-17T15:41:38Z</dcterms:modified>
</cp:coreProperties>
</file>