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  <p:sldId id="278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2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016224"/>
          </a:xfr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Перевозка грузов</a:t>
            </a:r>
          </a:p>
        </p:txBody>
      </p:sp>
      <p:pic>
        <p:nvPicPr>
          <p:cNvPr id="1026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434430"/>
            <a:ext cx="7372617" cy="44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/>
              <a:t>Если груз выступает за габариты транспортного средства спереди или сзади более чем на 1 метр</a:t>
            </a:r>
            <a:r>
              <a:rPr lang="ru-RU" sz="2800" b="1" dirty="0" smtClean="0"/>
              <a:t>,</a:t>
            </a:r>
            <a:r>
              <a:rPr lang="ru-RU" sz="2800" b="1" dirty="0"/>
              <a:t> в светлое время суток груз и спереди и сзади должен быть обозначен опознавательными знаками «Крупногабаритный груз»…</a:t>
            </a:r>
          </a:p>
        </p:txBody>
      </p:sp>
      <p:pic>
        <p:nvPicPr>
          <p:cNvPr id="9218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29" y="2910680"/>
            <a:ext cx="9036661" cy="39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" y="2226435"/>
            <a:ext cx="9082980" cy="42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а в тёмное время суток или в условиях недостаточной видимости, кроме знака спереди груз должен быть </a:t>
            </a:r>
            <a:r>
              <a:rPr lang="ru-RU" sz="3200" b="1" dirty="0" err="1"/>
              <a:t>обозначён</a:t>
            </a:r>
            <a:r>
              <a:rPr lang="ru-RU" sz="3200" b="1" dirty="0"/>
              <a:t> фонарём или </a:t>
            </a:r>
            <a:r>
              <a:rPr lang="ru-RU" sz="3200" b="1" dirty="0" err="1"/>
              <a:t>световозвращателем</a:t>
            </a:r>
            <a:r>
              <a:rPr lang="ru-RU" sz="3200" b="1" dirty="0"/>
              <a:t> белого цвета, а сзади - фонарём или </a:t>
            </a:r>
            <a:r>
              <a:rPr lang="ru-RU" sz="3200" b="1" dirty="0" err="1"/>
              <a:t>световозвращателем</a:t>
            </a:r>
            <a:r>
              <a:rPr lang="ru-RU" sz="3200" b="1" dirty="0"/>
              <a:t> красного цвета. </a:t>
            </a:r>
            <a:endParaRPr lang="ru-RU" sz="3200" dirty="0">
              <a:effectLst/>
            </a:endParaRPr>
          </a:p>
        </p:txBody>
      </p:sp>
      <p:pic>
        <p:nvPicPr>
          <p:cNvPr id="10242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72" y="3284984"/>
            <a:ext cx="893254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/>
              <a:t>Если груз выступает за габариты транспортного средства сбоку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pic>
        <p:nvPicPr>
          <p:cNvPr id="12290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187" y="1558786"/>
            <a:ext cx="8815994" cy="39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589240"/>
            <a:ext cx="648072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Обозначать не требуется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409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01622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/>
              <a:t>Если выступание груза от края габаритного огня превышает 0,4 метра, но ширина груза не более 2,55 метра, перевозить такой груз разрешается</a:t>
            </a:r>
            <a:r>
              <a:rPr lang="ru-RU" sz="2000" dirty="0"/>
              <a:t>.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3314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1" y="2348880"/>
            <a:ext cx="88566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/>
              <a:t>В светлое время суток такой груз должен быть обозначен с обеих сторон опознавательными знаками «Крупногабаритный груз». </a:t>
            </a:r>
            <a:endParaRPr lang="ru-RU" sz="3200" dirty="0"/>
          </a:p>
        </p:txBody>
      </p:sp>
      <p:pic>
        <p:nvPicPr>
          <p:cNvPr id="14338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07" y="2420888"/>
            <a:ext cx="90366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/>
              <a:t>В тёмное время суток и в условиях недостаточной видимости груз, помимо знаков, должен быть обозначен спереди фонарями или </a:t>
            </a:r>
            <a:r>
              <a:rPr lang="ru-RU" sz="2800" b="1" dirty="0" err="1"/>
              <a:t>световозвращателями</a:t>
            </a:r>
            <a:r>
              <a:rPr lang="ru-RU" sz="2800" b="1" dirty="0"/>
              <a:t> белого цвета, а сзади – фонарями или </a:t>
            </a:r>
            <a:r>
              <a:rPr lang="ru-RU" sz="2800" b="1" dirty="0" err="1"/>
              <a:t>световозвращателями</a:t>
            </a:r>
            <a:r>
              <a:rPr lang="ru-RU" sz="2800" b="1" dirty="0"/>
              <a:t> красного цвета. </a:t>
            </a:r>
            <a:endParaRPr lang="ru-RU" sz="2800" dirty="0"/>
          </a:p>
        </p:txBody>
      </p:sp>
      <p:pic>
        <p:nvPicPr>
          <p:cNvPr id="15362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2924944"/>
            <a:ext cx="911256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/>
              <a:t>Если ширина груза превышает 2,55 метра (независимо от того, насколько он выступает сбоку) считайте, что перевозка такого груза запрещена. </a:t>
            </a:r>
            <a:endParaRPr lang="ru-RU" sz="2800" dirty="0"/>
          </a:p>
        </p:txBody>
      </p:sp>
      <p:pic>
        <p:nvPicPr>
          <p:cNvPr id="16386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27" y="2492896"/>
            <a:ext cx="885664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010"/>
            <a:ext cx="9144000" cy="32849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Вопросы для самоконтроля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1. </a:t>
            </a:r>
            <a:r>
              <a:rPr lang="ru-RU" sz="3100" b="1" dirty="0" smtClean="0">
                <a:solidFill>
                  <a:srgbClr val="FF0000"/>
                </a:solidFill>
              </a:rPr>
              <a:t>Перевозка </a:t>
            </a:r>
            <a:r>
              <a:rPr lang="ru-RU" sz="3100" b="1" dirty="0">
                <a:solidFill>
                  <a:srgbClr val="FF0000"/>
                </a:solidFill>
              </a:rPr>
              <a:t>груза запрещается, если он</a:t>
            </a:r>
            <a:r>
              <a:rPr lang="ru-RU" sz="3100" b="1" dirty="0" smtClean="0">
                <a:solidFill>
                  <a:srgbClr val="FF0000"/>
                </a:solidFill>
              </a:rPr>
              <a:t>: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dirty="0"/>
              <a:t>1. Выступает более чем на один метр за габариты транспортного средства спереди или сзади</a:t>
            </a:r>
            <a:r>
              <a:rPr lang="ru-RU" sz="31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2. Закрывает внешние световые приборы, </a:t>
            </a:r>
            <a:r>
              <a:rPr lang="ru-RU" sz="3100" dirty="0" err="1"/>
              <a:t>световозвращатели</a:t>
            </a:r>
            <a:r>
              <a:rPr lang="ru-RU" sz="3100" dirty="0"/>
              <a:t>, регистрационные и опознавательные знаки</a:t>
            </a:r>
            <a:r>
              <a:rPr lang="ru-RU" sz="31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3. Установлен на сиденье для пассажиров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415801"/>
              </p:ext>
            </p:extLst>
          </p:nvPr>
        </p:nvGraphicFramePr>
        <p:xfrm>
          <a:off x="66690" y="3356992"/>
          <a:ext cx="9108504" cy="3861048"/>
        </p:xfrm>
        <a:graphic>
          <a:graphicData uri="http://schemas.openxmlformats.org/drawingml/2006/table">
            <a:tbl>
              <a:tblPr/>
              <a:tblGrid>
                <a:gridCol w="9108504"/>
              </a:tblGrid>
              <a:tr h="3861048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На каком рисунке изображён автомобиль, водитель которого не нарушает правил перевозки грузов?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ru-RU" sz="3200" b="1" dirty="0">
                          <a:effectLst/>
                        </a:rPr>
                        <a:t>1.</a:t>
                      </a:r>
                      <a:r>
                        <a:rPr lang="ru-RU" sz="3200" dirty="0">
                          <a:effectLst/>
                        </a:rPr>
                        <a:t> Только на А.</a:t>
                      </a:r>
                    </a:p>
                    <a:p>
                      <a:r>
                        <a:rPr lang="ru-RU" sz="3200" b="1" dirty="0">
                          <a:effectLst/>
                        </a:rPr>
                        <a:t>2.</a:t>
                      </a:r>
                      <a:r>
                        <a:rPr lang="ru-RU" sz="3200" dirty="0">
                          <a:effectLst/>
                        </a:rPr>
                        <a:t> Только на Б.</a:t>
                      </a:r>
                    </a:p>
                    <a:p>
                      <a:r>
                        <a:rPr lang="ru-RU" sz="3200" b="1" dirty="0">
                          <a:effectLst/>
                        </a:rPr>
                        <a:t>3.</a:t>
                      </a:r>
                      <a:r>
                        <a:rPr lang="ru-RU" sz="3200" dirty="0">
                          <a:effectLst/>
                        </a:rPr>
                        <a:t> На обоих.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41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" y="0"/>
            <a:ext cx="9142594" cy="34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9900" y="42529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457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600" b="1" dirty="0"/>
              <a:t>В легковом автомобиле грузы можно перевозить и в салоне, и в багажнике, и на багажнике.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/>
              <a:t>Масса перевозимого груза и распределение нагрузки по осям не должны превышать величин, установленных предприятием-изготовителем для данного транспортного средства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411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42944"/>
            <a:ext cx="8229600" cy="2910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2. На </a:t>
            </a:r>
            <a:r>
              <a:rPr lang="ru-RU" sz="2800" b="1" dirty="0">
                <a:solidFill>
                  <a:srgbClr val="FF0000"/>
                </a:solidFill>
              </a:rPr>
              <a:t>каком рисунке изображён автомобиль, водитель которого не нарушает правил перевозки грузов?</a:t>
            </a:r>
          </a:p>
          <a:p>
            <a:r>
              <a:rPr lang="ru-RU" sz="2800" b="1" dirty="0"/>
              <a:t>1. Только на А.</a:t>
            </a:r>
          </a:p>
          <a:p>
            <a:r>
              <a:rPr lang="ru-RU" sz="2800" b="1" dirty="0"/>
              <a:t>2. Только на Б.</a:t>
            </a:r>
          </a:p>
          <a:p>
            <a:r>
              <a:rPr lang="ru-RU" sz="2800" b="1" dirty="0"/>
              <a:t>3. На </a:t>
            </a:r>
            <a:r>
              <a:rPr lang="ru-RU" sz="2800" b="1" dirty="0" smtClean="0"/>
              <a:t>обоих</a:t>
            </a:r>
            <a:endParaRPr lang="ru-RU" sz="2800" b="1" dirty="0"/>
          </a:p>
        </p:txBody>
      </p:sp>
      <p:pic>
        <p:nvPicPr>
          <p:cNvPr id="1843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02"/>
            <a:ext cx="9036496" cy="34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4"/>
            <a:ext cx="9151554" cy="35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48" y="2852936"/>
            <a:ext cx="91184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3. На </a:t>
            </a:r>
            <a:r>
              <a:rPr lang="ru-RU" sz="2800" b="1" dirty="0">
                <a:solidFill>
                  <a:srgbClr val="FF0000"/>
                </a:solidFill>
              </a:rPr>
              <a:t>каком рисунке изображен автомобиль, водитель которого не нарушает правил перевозки грузов?</a:t>
            </a:r>
          </a:p>
          <a:p>
            <a:r>
              <a:rPr lang="ru-RU" sz="2800" dirty="0"/>
              <a:t>1. Только на А.</a:t>
            </a:r>
          </a:p>
          <a:p>
            <a:r>
              <a:rPr lang="ru-RU" sz="2800" dirty="0"/>
              <a:t>2. Только на Б.</a:t>
            </a:r>
          </a:p>
          <a:p>
            <a:r>
              <a:rPr lang="ru-RU" sz="2800" dirty="0"/>
              <a:t>3. На обоих.</a:t>
            </a:r>
          </a:p>
        </p:txBody>
      </p:sp>
    </p:spTree>
    <p:extLst>
      <p:ext uri="{BB962C8B-B14F-4D97-AF65-F5344CB8AC3E}">
        <p14:creationId xmlns:p14="http://schemas.microsoft.com/office/powerpoint/2010/main" val="12595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128074"/>
              </p:ext>
            </p:extLst>
          </p:nvPr>
        </p:nvGraphicFramePr>
        <p:xfrm>
          <a:off x="457200" y="3882733"/>
          <a:ext cx="8229600" cy="2870589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45751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438" marR="86438" marT="43219" marB="432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0259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4. Кто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из водителей нарушает Правила? </a:t>
                      </a:r>
                    </a:p>
                    <a:p>
                      <a:r>
                        <a:rPr lang="ru-RU" sz="3200" b="1" dirty="0">
                          <a:effectLst/>
                        </a:rPr>
                        <a:t>1. Только водитель </a:t>
                      </a:r>
                      <a:r>
                        <a:rPr lang="ru-RU" sz="3200" b="1" dirty="0" err="1">
                          <a:effectLst/>
                        </a:rPr>
                        <a:t>Матиза</a:t>
                      </a:r>
                      <a:r>
                        <a:rPr lang="ru-RU" sz="3200" b="1" dirty="0" smtClean="0">
                          <a:effectLst/>
                        </a:rPr>
                        <a:t>.</a:t>
                      </a:r>
                      <a:endParaRPr lang="ru-RU" sz="3200" b="1" dirty="0">
                        <a:effectLst/>
                      </a:endParaRPr>
                    </a:p>
                    <a:p>
                      <a:r>
                        <a:rPr lang="ru-RU" sz="3200" b="1" dirty="0">
                          <a:effectLst/>
                        </a:rPr>
                        <a:t>2. Только водитель Джипа</a:t>
                      </a:r>
                      <a:r>
                        <a:rPr lang="ru-RU" sz="3200" b="1" dirty="0" smtClean="0">
                          <a:effectLst/>
                        </a:rPr>
                        <a:t>.</a:t>
                      </a:r>
                      <a:endParaRPr lang="ru-RU" sz="3200" b="1" dirty="0">
                        <a:effectLst/>
                      </a:endParaRPr>
                    </a:p>
                    <a:p>
                      <a:r>
                        <a:rPr lang="ru-RU" sz="3200" b="1" dirty="0">
                          <a:effectLst/>
                        </a:rPr>
                        <a:t>3. Оба нарушают</a:t>
                      </a:r>
                      <a:r>
                        <a:rPr lang="ru-RU" sz="3200" b="1" dirty="0" smtClean="0">
                          <a:effectLst/>
                        </a:rPr>
                        <a:t>.</a:t>
                      </a:r>
                      <a:endParaRPr lang="ru-RU" sz="3200" b="1" dirty="0">
                        <a:effectLst/>
                      </a:endParaRPr>
                    </a:p>
                    <a:p>
                      <a:r>
                        <a:rPr lang="ru-RU" sz="3200" b="1" dirty="0">
                          <a:effectLst/>
                        </a:rPr>
                        <a:t>4. Никто не нарушает.</a:t>
                      </a:r>
                    </a:p>
                  </a:txBody>
                  <a:tcPr marL="86438" marR="86438" marT="43219" marB="432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5" name="Picture 1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111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40370"/>
              </p:ext>
            </p:extLst>
          </p:nvPr>
        </p:nvGraphicFramePr>
        <p:xfrm>
          <a:off x="179510" y="1397000"/>
          <a:ext cx="8964490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898"/>
                <a:gridCol w="1792898"/>
                <a:gridCol w="1792898"/>
                <a:gridCol w="1792898"/>
                <a:gridCol w="1792898"/>
              </a:tblGrid>
              <a:tr h="148405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484052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ответа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7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иль\Pictures\c2db3ab6e6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611" cy="60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водитель обязан контролировать размещение, крепление и состояние груза во избежание его падения, создания помех для движения</a:t>
            </a:r>
          </a:p>
        </p:txBody>
      </p:sp>
      <p:pic>
        <p:nvPicPr>
          <p:cNvPr id="7170" name="Picture 2" descr="C:\Users\Василь\Pictures\transporting_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579439"/>
            <a:ext cx="7053706" cy="52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7008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/>
              <a:t>Перевозка груза запрещается, если он ограничивает водителю </a:t>
            </a:r>
            <a:r>
              <a:rPr lang="ru-RU" sz="3200" b="1" dirty="0" smtClean="0"/>
              <a:t>обзор,</a:t>
            </a:r>
            <a:r>
              <a:rPr lang="ru-RU" sz="3200" dirty="0"/>
              <a:t> допустимо только при условии, что автомобиль с обеих сторон оснащён наружными зеркалами заднего вида.</a:t>
            </a:r>
            <a:endParaRPr lang="ru-RU" sz="3200" dirty="0"/>
          </a:p>
        </p:txBody>
      </p:sp>
      <p:pic>
        <p:nvPicPr>
          <p:cNvPr id="2050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9" y="1772816"/>
            <a:ext cx="8448157" cy="50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Перевозка груза запрещается, если он затрудняет управление транспортным средством</a:t>
            </a:r>
            <a:endParaRPr lang="ru-RU" sz="3200" dirty="0"/>
          </a:p>
        </p:txBody>
      </p:sp>
      <p:pic>
        <p:nvPicPr>
          <p:cNvPr id="3074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1" y="2910680"/>
            <a:ext cx="9036661" cy="36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Перевозка груза запрещается, если он нарушает устойчивость транспортного средства. </a:t>
            </a:r>
            <a:endParaRPr lang="ru-RU" sz="3200" dirty="0">
              <a:effectLst/>
            </a:endParaRPr>
          </a:p>
        </p:txBody>
      </p:sp>
      <p:pic>
        <p:nvPicPr>
          <p:cNvPr id="4098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2776"/>
            <a:ext cx="6213137" cy="37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1484784"/>
            <a:ext cx="2664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Автомобиль чувствителен к смещению центра тяжести. Если груз тяжёлый, то при таком расположении машину неизбежно будет тянуть влево.</a:t>
            </a:r>
          </a:p>
          <a:p>
            <a:r>
              <a:rPr lang="ru-RU" sz="2400" dirty="0"/>
              <a:t>А уж про повороты или развороты лучше и не говорить.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157191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погрузке самое тяжелое вниз, а лёгкое вверх и равномерно размещать по автомобилю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Перевозка груза запрещается, если он закрывает внешние световые приборы, а также регистрационные или опознавательные </a:t>
            </a:r>
            <a:r>
              <a:rPr lang="ru-RU" sz="2400" b="1" dirty="0" smtClean="0"/>
              <a:t>знаки, </a:t>
            </a:r>
            <a:r>
              <a:rPr lang="ru-RU" sz="2400" b="1" dirty="0"/>
              <a:t>препятствует восприятию сигналов, подаваемых </a:t>
            </a:r>
            <a:r>
              <a:rPr lang="ru-RU" sz="2400" b="1" dirty="0" smtClean="0"/>
              <a:t>рукой.</a:t>
            </a:r>
            <a:endParaRPr lang="ru-RU" sz="2400" dirty="0"/>
          </a:p>
        </p:txBody>
      </p:sp>
      <p:pic>
        <p:nvPicPr>
          <p:cNvPr id="5122" name="Picture 2" descr="C:\Users\Василь\Pictures\00029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39" y="1772816"/>
            <a:ext cx="8080093" cy="50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Перевозка груза запрещается, если он шумит, пылит и загрязняет окружающую среду. </a:t>
            </a:r>
            <a:endParaRPr lang="ru-RU" sz="3200" dirty="0">
              <a:effectLst/>
            </a:endParaRPr>
          </a:p>
        </p:txBody>
      </p:sp>
      <p:pic>
        <p:nvPicPr>
          <p:cNvPr id="8194" name="Picture 2" descr="C:\Users\Василь\Pictures\7916690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29606"/>
            <a:ext cx="7433372" cy="60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512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Перевозка грузов</vt:lpstr>
      <vt:lpstr>В легковом автомобиле грузы можно перевозить и в салоне, и в багажнике, и на багажнике. </vt:lpstr>
      <vt:lpstr>Презентация PowerPoint</vt:lpstr>
      <vt:lpstr>водитель обязан контролировать размещение, крепление и состояние груза во избежание его падения, создания помех для движения</vt:lpstr>
      <vt:lpstr>Перевозка груза запрещается, если он ограничивает водителю обзор, допустимо только при условии, что автомобиль с обеих сторон оснащён наружными зеркалами заднего вида.</vt:lpstr>
      <vt:lpstr>Перевозка груза запрещается, если он затрудняет управление транспортным средством</vt:lpstr>
      <vt:lpstr>Перевозка груза запрещается, если он нарушает устойчивость транспортного средства. </vt:lpstr>
      <vt:lpstr>Перевозка груза запрещается, если он закрывает внешние световые приборы, а также регистрационные или опознавательные знаки, препятствует восприятию сигналов, подаваемых рукой.</vt:lpstr>
      <vt:lpstr>Перевозка груза запрещается, если он шумит, пылит и загрязняет окружающую среду. </vt:lpstr>
      <vt:lpstr>Если груз выступает за габариты транспортного средства спереди или сзади более чем на 1 метр, в светлое время суток груз и спереди и сзади должен быть обозначен опознавательными знаками «Крупногабаритный груз»…</vt:lpstr>
      <vt:lpstr>Презентация PowerPoint</vt:lpstr>
      <vt:lpstr>а в тёмное время суток или в условиях недостаточной видимости, кроме знака спереди груз должен быть обозначён фонарём или световозвращателем белого цвета, а сзади - фонарём или световозвращателем красного цвета. </vt:lpstr>
      <vt:lpstr>Если груз выступает за габариты транспортного средства сбоку.</vt:lpstr>
      <vt:lpstr>Если выступание груза от края габаритного огня превышает 0,4 метра, но ширина груза не более 2,55 метра, перевозить такой груз разрешается.  </vt:lpstr>
      <vt:lpstr>В светлое время суток такой груз должен быть обозначен с обеих сторон опознавательными знаками «Крупногабаритный груз». </vt:lpstr>
      <vt:lpstr>В тёмное время суток и в условиях недостаточной видимости груз, помимо знаков, должен быть обозначен спереди фонарями или световозвращателями белого цвета, а сзади – фонарями или световозвращателями красного цвета. </vt:lpstr>
      <vt:lpstr>Если ширина груза превышает 2,55 метра (независимо от того, насколько он выступает сбоку) считайте, что перевозка такого груза запрещена. </vt:lpstr>
      <vt:lpstr>Вопросы для самоконтроля 1. Перевозка груза запрещается, если он: 1. Выступает более чем на один метр за габариты транспортного средства спереди или сзади. 2. Закрывает внешние световые приборы, световозвращатели, регистрационные и опознавательные знаки. 3. Установлен на сиденье для пассажиров.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Перевозка грузов</dc:title>
  <dc:creator>комп</dc:creator>
  <cp:lastModifiedBy>Василич</cp:lastModifiedBy>
  <cp:revision>15</cp:revision>
  <dcterms:created xsi:type="dcterms:W3CDTF">2012-12-01T04:37:46Z</dcterms:created>
  <dcterms:modified xsi:type="dcterms:W3CDTF">2020-05-25T09:49:40Z</dcterms:modified>
</cp:coreProperties>
</file>