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3" r:id="rId4"/>
    <p:sldId id="274" r:id="rId5"/>
    <p:sldId id="261" r:id="rId6"/>
    <p:sldId id="262" r:id="rId7"/>
    <p:sldId id="268" r:id="rId8"/>
    <p:sldId id="263" r:id="rId9"/>
    <p:sldId id="275" r:id="rId10"/>
    <p:sldId id="264" r:id="rId11"/>
    <p:sldId id="265" r:id="rId12"/>
    <p:sldId id="267" r:id="rId13"/>
    <p:sldId id="266" r:id="rId14"/>
    <p:sldId id="269" r:id="rId15"/>
    <p:sldId id="270" r:id="rId16"/>
    <p:sldId id="271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08T17:55:29.644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208912" cy="6186309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dirty="0"/>
              <a:t> </a:t>
            </a:r>
            <a:r>
              <a:rPr lang="ru-RU" sz="6600" b="1" dirty="0">
                <a:solidFill>
                  <a:srgbClr val="FFFF00"/>
                </a:solidFill>
              </a:rPr>
              <a:t>Пешеходные переходы и места остановок маршрутных транспортных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73252577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340768"/>
          </a:xfr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700" b="1" dirty="0"/>
              <a:t>Во всех случаях, в том числе и вне пешеходных переходов, водитель обязан пропустить слепых пешеходов, подающих сигнал белой тростью. </a:t>
            </a:r>
            <a:endParaRPr lang="ru-RU" sz="2000" dirty="0"/>
          </a:p>
        </p:txBody>
      </p:sp>
      <p:pic>
        <p:nvPicPr>
          <p:cNvPr id="6146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287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7332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слепые пешеходы всегда и везде пользуются безусловным приоритетом в движении перед любыми транспортными средствами. Важно только, чтобы у них была белая трость, и чтобы они несли её в вытянутой вперёд руке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55236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144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/>
              <a:t>Водитель должен уступить дорогу пешеходам, идущим к стоящему в месте остановки маршрутному транспортному средству или от него (со стороны дверей), если посадка и высадка производятся с проезжей части или с посадочной площадки, расположенной на ней. </a:t>
            </a:r>
            <a:endParaRPr lang="ru-RU" sz="2400" dirty="0">
              <a:effectLst/>
            </a:endParaRPr>
          </a:p>
        </p:txBody>
      </p:sp>
      <p:pic>
        <p:nvPicPr>
          <p:cNvPr id="7170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09476" cy="42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02128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сейчас </a:t>
            </a:r>
            <a:r>
              <a:rPr lang="ru-RU" dirty="0"/>
              <a:t>водитель должен остановиться и дождаться, пока закончится посадка-высадка </a:t>
            </a:r>
            <a:r>
              <a:rPr lang="ru-RU" dirty="0" smtClean="0"/>
              <a:t>пассажиров трамвая.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66006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652120" cy="27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асиль\Pictures\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33" y="3970318"/>
            <a:ext cx="5540876" cy="28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06820" y="0"/>
            <a:ext cx="34323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посадка-высадка </a:t>
            </a:r>
            <a:r>
              <a:rPr lang="ru-RU" dirty="0"/>
              <a:t>закончилась, а трамвай никуда не едет. Более того, водитель трамвая даже не закрыл переднюю дверь! Можно ли нам начинать движение? Или нужно стоять, пока трамвай не поедет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 smtClean="0"/>
              <a:t> . </a:t>
            </a:r>
            <a:r>
              <a:rPr lang="ru-RU" dirty="0"/>
              <a:t>Уступить дорогу – это не вынудить (в данном случае пешеходов) изменить скорость или направление движения.</a:t>
            </a:r>
          </a:p>
          <a:p>
            <a:r>
              <a:rPr lang="ru-RU" dirty="0"/>
              <a:t>А раз пешеходов нет, то и стоять нечего – можно начинать движение.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959230"/>
            <a:ext cx="3615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Другое дело, что у трамвая могут внезапно открыться двери, и оттуда выпадет пассажир.</a:t>
            </a:r>
          </a:p>
          <a:p>
            <a:r>
              <a:rPr lang="ru-RU" dirty="0"/>
              <a:t>Или неожиданно появятся опаздывающие, но не потерявшие надежду ещё успеть.</a:t>
            </a:r>
          </a:p>
          <a:p>
            <a:r>
              <a:rPr lang="ru-RU" dirty="0"/>
              <a:t>Так что двигаться-то можно, но очень аккуратно и осторожно, внимательно контролируя происходящие вокруг события.</a:t>
            </a:r>
          </a:p>
        </p:txBody>
      </p:sp>
    </p:spTree>
    <p:extLst>
      <p:ext uri="{BB962C8B-B14F-4D97-AF65-F5344CB8AC3E}">
        <p14:creationId xmlns:p14="http://schemas.microsoft.com/office/powerpoint/2010/main" val="332068161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857364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Приближаясь к остановившемуся транспортному средству, с включённой аварийной сигнализацией, имеющему опознавательные знаки «Перевозка детей», водитель должен снизить скорость, при необходимости остановиться и пропустить детей.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589966" cy="37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66124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Дети есть дети. Увлёкшись, могут и забыть, что они на </a:t>
            </a:r>
            <a:r>
              <a:rPr lang="ru-RU" dirty="0" smtClean="0"/>
              <a:t>дороге. Поэтому  , </a:t>
            </a:r>
            <a:r>
              <a:rPr lang="ru-RU" dirty="0"/>
              <a:t>когда осуществляется посадка или высадка детей, водитель </a:t>
            </a:r>
            <a:r>
              <a:rPr lang="ru-RU" dirty="0" smtClean="0"/>
              <a:t> автобуса </a:t>
            </a:r>
            <a:r>
              <a:rPr lang="ru-RU" dirty="0"/>
              <a:t>обязан включать аварийную световую </a:t>
            </a:r>
            <a:r>
              <a:rPr lang="ru-RU" dirty="0" smtClean="0"/>
              <a:t>сигнализацию. А </a:t>
            </a:r>
            <a:r>
              <a:rPr lang="ru-RU" dirty="0"/>
              <a:t>наша задача – приближаясь к такому автобусу, снизить скорость и быть готовым при необходимости остановиться.</a:t>
            </a:r>
          </a:p>
        </p:txBody>
      </p:sp>
    </p:spTree>
    <p:extLst>
      <p:ext uri="{BB962C8B-B14F-4D97-AF65-F5344CB8AC3E}">
        <p14:creationId xmlns:p14="http://schemas.microsoft.com/office/powerpoint/2010/main" val="14061691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1. Как </a:t>
            </a:r>
            <a:r>
              <a:rPr lang="ru-RU" sz="2400" b="1" dirty="0">
                <a:solidFill>
                  <a:srgbClr val="FF0000"/>
                </a:solidFill>
              </a:rPr>
              <a:t>Вы должны поступить, если сразу за пешеходным переходом образовался затор</a:t>
            </a:r>
            <a:r>
              <a:rPr lang="ru-RU" sz="2400" b="1" dirty="0" smtClean="0">
                <a:solidFill>
                  <a:srgbClr val="FF0000"/>
                </a:solidFill>
              </a:rPr>
              <a:t>?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/>
              <a:t>1. Остановиться на пешеходном переходе, если нет пешеходов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2. Остановиться непосредственно перед пешеходным переходом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3. Остановиться не ближе 5 метров до пешеходного перехода.</a:t>
            </a:r>
            <a:endParaRPr lang="ru-RU" sz="2400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866582"/>
              </p:ext>
            </p:extLst>
          </p:nvPr>
        </p:nvGraphicFramePr>
        <p:xfrm>
          <a:off x="457200" y="2994500"/>
          <a:ext cx="8579296" cy="3674859"/>
        </p:xfrm>
        <a:graphic>
          <a:graphicData uri="http://schemas.openxmlformats.org/drawingml/2006/table">
            <a:tbl>
              <a:tblPr/>
              <a:tblGrid>
                <a:gridCol w="8579296"/>
              </a:tblGrid>
              <a:tr h="367485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 2. В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каких случаях водитель транспортного средства, приближающийся к нерегулируемому пешеходному переходу, обязан снизить скорость или остановиться перед переходом?</a:t>
                      </a:r>
                      <a:endParaRPr lang="ru-RU" sz="28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ru-RU" sz="2800" b="1" dirty="0" smtClean="0">
                          <a:effectLst/>
                        </a:rPr>
                        <a:t>1.</a:t>
                      </a:r>
                      <a:r>
                        <a:rPr lang="ru-RU" sz="2800" dirty="0" smtClean="0">
                          <a:effectLst/>
                        </a:rPr>
                        <a:t> Если пешеход переходит проезжую часть.</a:t>
                      </a:r>
                    </a:p>
                    <a:p>
                      <a:r>
                        <a:rPr lang="ru-RU" sz="2800" b="1" dirty="0" smtClean="0">
                          <a:effectLst/>
                        </a:rPr>
                        <a:t>2</a:t>
                      </a:r>
                      <a:r>
                        <a:rPr lang="ru-RU" sz="2800" b="1" dirty="0">
                          <a:effectLst/>
                        </a:rPr>
                        <a:t>.</a:t>
                      </a:r>
                      <a:r>
                        <a:rPr lang="ru-RU" sz="2800" dirty="0">
                          <a:effectLst/>
                        </a:rPr>
                        <a:t> Если пешеход вступил на проезжую часть.</a:t>
                      </a:r>
                    </a:p>
                    <a:p>
                      <a:r>
                        <a:rPr lang="ru-RU" sz="2800" b="1" dirty="0" smtClean="0">
                          <a:effectLst/>
                        </a:rPr>
                        <a:t>3.</a:t>
                      </a:r>
                      <a:r>
                        <a:rPr lang="ru-RU" sz="2800" dirty="0" smtClean="0">
                          <a:effectLst/>
                        </a:rPr>
                        <a:t> В обоих перечисленных случаях.</a:t>
                      </a:r>
                      <a:endParaRPr lang="ru-RU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29940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7457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Вопросы для самоконтроля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0888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5"/>
            <a:ext cx="903649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3. Подъехав </a:t>
            </a:r>
            <a:r>
              <a:rPr lang="ru-RU" sz="3200" b="1" dirty="0">
                <a:solidFill>
                  <a:srgbClr val="FF0000"/>
                </a:solidFill>
              </a:rPr>
              <a:t>к трамваю попутного направления, остановившемуся у посадочной площадки, расположенной на проезжей части посередине дороги, Вы должны:</a:t>
            </a:r>
          </a:p>
          <a:p>
            <a:endParaRPr lang="ru-RU" sz="3200" b="1" dirty="0"/>
          </a:p>
          <a:p>
            <a:r>
              <a:rPr lang="ru-RU" sz="3200" b="1" dirty="0"/>
              <a:t>1. Остановиться и продолжить движение только после закрытия дверей трамвая.</a:t>
            </a:r>
          </a:p>
          <a:p>
            <a:endParaRPr lang="ru-RU" sz="3200" b="1" dirty="0"/>
          </a:p>
          <a:p>
            <a:r>
              <a:rPr lang="ru-RU" sz="3200" b="1" dirty="0"/>
              <a:t>2. Уступить дорогу пешеходам, идущим к трамваю или от него.</a:t>
            </a:r>
          </a:p>
          <a:p>
            <a:endParaRPr lang="ru-RU" sz="3200" b="1" dirty="0"/>
          </a:p>
          <a:p>
            <a:r>
              <a:rPr lang="ru-RU" sz="3200" b="1" dirty="0"/>
              <a:t>3. Остановиться и продолжить движение только после начала движения трамвая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98465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5" y="0"/>
            <a:ext cx="8928992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4. В </a:t>
            </a:r>
            <a:r>
              <a:rPr lang="ru-RU" sz="2800" b="1" dirty="0">
                <a:solidFill>
                  <a:srgbClr val="FF0000"/>
                </a:solidFill>
              </a:rPr>
              <a:t>каком случае Вы можете продолжить движение, приближаясь к остановившемуся транспортному средству, закрывающему видимость нерегулируемого пешеходного перехода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/>
          </a:p>
          <a:p>
            <a:r>
              <a:rPr lang="ru-RU" sz="2800" dirty="0"/>
              <a:t>1</a:t>
            </a:r>
            <a:r>
              <a:rPr lang="ru-RU" sz="2800" dirty="0" smtClean="0"/>
              <a:t>. </a:t>
            </a:r>
            <a:r>
              <a:rPr lang="ru-RU" sz="2800" dirty="0"/>
              <a:t>Только после подачи звукового сигнала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2. Только после остановки перед пешеходным переходом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3. Только убедившись, что перед остановившимся транспортным средством нет пешеходов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5. </a:t>
            </a:r>
            <a:r>
              <a:rPr lang="ru-RU" sz="2800" b="1" dirty="0">
                <a:solidFill>
                  <a:srgbClr val="FF0000"/>
                </a:solidFill>
              </a:rPr>
              <a:t>При приближении к остановившемуся транспортному средству с включенной аварийной сигнализацией, которое имеет опознавательные знаки «Перевозка детей», водитель должен:</a:t>
            </a:r>
          </a:p>
          <a:p>
            <a:r>
              <a:rPr lang="ru-RU" sz="2800" dirty="0"/>
              <a:t>1. Снизить скорость.</a:t>
            </a:r>
          </a:p>
          <a:p>
            <a:r>
              <a:rPr lang="ru-RU" sz="2800" dirty="0"/>
              <a:t>2. При необходимости остановиться и пропустить детей.</a:t>
            </a:r>
          </a:p>
          <a:p>
            <a:r>
              <a:rPr lang="ru-RU" sz="2800" dirty="0"/>
              <a:t>3. Осуществить все перечисленные действия.</a:t>
            </a:r>
          </a:p>
          <a:p>
            <a:endParaRPr lang="ru-RU" sz="2800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98208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9077938" cy="351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573016"/>
            <a:ext cx="89704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6</a:t>
            </a:r>
            <a:r>
              <a:rPr lang="ru-RU" sz="2800" b="1" dirty="0" smtClean="0">
                <a:solidFill>
                  <a:srgbClr val="FF0000"/>
                </a:solidFill>
              </a:rPr>
              <a:t>. Кому </a:t>
            </a:r>
            <a:r>
              <a:rPr lang="ru-RU" sz="2800" b="1" dirty="0">
                <a:solidFill>
                  <a:srgbClr val="FF0000"/>
                </a:solidFill>
              </a:rPr>
              <a:t>Вы должны уступить дорогу при повороте направо?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Только </a:t>
            </a:r>
            <a:r>
              <a:rPr lang="ru-RU" sz="2800" dirty="0"/>
              <a:t>пешеходу, переходящему проезжую часть по нерегулируемому пешеходному переходу</a:t>
            </a:r>
            <a:r>
              <a:rPr lang="ru-RU" sz="28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Только </a:t>
            </a:r>
            <a:r>
              <a:rPr lang="ru-RU" sz="2800" dirty="0"/>
              <a:t>пешеходам, переходящим проезжую часть, на которую Вы поворачиваете</a:t>
            </a:r>
            <a:r>
              <a:rPr lang="ru-RU" sz="28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Всем </a:t>
            </a:r>
            <a:r>
              <a:rPr lang="ru-RU" sz="2800" dirty="0"/>
              <a:t>пешеходам.</a:t>
            </a:r>
          </a:p>
        </p:txBody>
      </p:sp>
    </p:spTree>
    <p:extLst>
      <p:ext uri="{BB962C8B-B14F-4D97-AF65-F5344CB8AC3E}">
        <p14:creationId xmlns:p14="http://schemas.microsoft.com/office/powerpoint/2010/main" val="2029522849"/>
      </p:ext>
    </p:extLst>
  </p:cSld>
  <p:clrMapOvr>
    <a:masterClrMapping/>
  </p:clrMapOvr>
  <p:transition spd="slow">
    <p:cover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31802"/>
              </p:ext>
            </p:extLst>
          </p:nvPr>
        </p:nvGraphicFramePr>
        <p:xfrm>
          <a:off x="107501" y="1397000"/>
          <a:ext cx="7512498" cy="195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214"/>
                <a:gridCol w="1073214"/>
                <a:gridCol w="1073214"/>
                <a:gridCol w="1073214"/>
                <a:gridCol w="1073214"/>
                <a:gridCol w="1073214"/>
                <a:gridCol w="1073214"/>
              </a:tblGrid>
              <a:tr h="979996">
                <a:tc>
                  <a:txBody>
                    <a:bodyPr/>
                    <a:lstStyle/>
                    <a:p>
                      <a:r>
                        <a:rPr lang="ru-RU" dirty="0" smtClean="0"/>
                        <a:t>№ вопроса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979996">
                <a:tc>
                  <a:txBody>
                    <a:bodyPr/>
                    <a:lstStyle/>
                    <a:p>
                      <a:r>
                        <a:rPr lang="ru-RU" dirty="0" smtClean="0"/>
                        <a:t>№ ответа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24411"/>
      </p:ext>
    </p:extLst>
  </p:cSld>
  <p:clrMapOvr>
    <a:masterClrMapping/>
  </p:clrMapOvr>
  <p:transition spd="slow"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8868"/>
          </a:xfr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b="1" dirty="0" smtClean="0"/>
              <a:t>Водитель Т.С., </a:t>
            </a:r>
            <a:r>
              <a:rPr lang="ru-RU" sz="3600" b="1" dirty="0"/>
              <a:t>приближающегося к нерегулируемому пешеходному переходу, обязан </a:t>
            </a:r>
            <a:r>
              <a:rPr lang="ru-RU" sz="36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уступить</a:t>
            </a:r>
            <a:r>
              <a:rPr lang="ru-RU" sz="3600" b="1" dirty="0" smtClean="0"/>
              <a:t> дорогу пешеходам, </a:t>
            </a:r>
            <a:r>
              <a:rPr lang="ru-RU" sz="3600" b="1" dirty="0"/>
              <a:t>переходящих проезжую часть или вступивших на неё для осуществления перехода.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500305"/>
            <a:ext cx="8643998" cy="432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420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3248"/>
          </a:xfrm>
          <a:solidFill>
            <a:schemeClr val="bg2"/>
          </a:solidFill>
          <a:ln w="762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rgbClr val="FF0000"/>
                </a:solidFill>
              </a:rPr>
              <a:t>Уступить </a:t>
            </a:r>
            <a:r>
              <a:rPr lang="ru-RU" sz="4900" b="1" dirty="0">
                <a:solidFill>
                  <a:srgbClr val="FF0000"/>
                </a:solidFill>
              </a:rPr>
              <a:t>дорогу </a:t>
            </a:r>
            <a:r>
              <a:rPr lang="ru-RU" sz="49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- </a:t>
            </a:r>
            <a:r>
              <a:rPr lang="ru-RU" sz="3100" b="1" dirty="0"/>
              <a:t>требование, означающее, что участник дорожного движения не должен начинать, возобновлять или продолжать движение, осуществлять какой-либо маневр, если это может вынудить других участников движения, имеющих по отношению к нему преимущество, </a:t>
            </a:r>
            <a:r>
              <a:rPr lang="ru-RU" sz="3100" b="1" dirty="0">
                <a:solidFill>
                  <a:srgbClr val="FF0000"/>
                </a:solidFill>
              </a:rPr>
              <a:t>изменить направление движения или скорость</a:t>
            </a:r>
            <a:r>
              <a:rPr lang="ru-RU" sz="3100" b="1" dirty="0" smtClean="0">
                <a:solidFill>
                  <a:srgbClr val="FF0000"/>
                </a:solidFill>
              </a:rPr>
              <a:t>.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8651"/>
            <a:ext cx="9114789" cy="36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1771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38532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4208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уж строго в соответствие с «буквой» Правил, то сейчас водитель ничем не обязан </a:t>
            </a:r>
            <a:r>
              <a:rPr lang="ru-RU" dirty="0" smtClean="0"/>
              <a:t>пешеходам. Ведь </a:t>
            </a:r>
            <a:r>
              <a:rPr lang="ru-RU" dirty="0"/>
              <a:t>уступать дорогу требуется только пешеходам, «</a:t>
            </a:r>
            <a:r>
              <a:rPr lang="ru-RU" b="1" dirty="0"/>
              <a:t>переходящим или вступившим</a:t>
            </a:r>
            <a:r>
              <a:rPr lang="ru-RU" dirty="0"/>
              <a:t>» на проезжую часть, а в настоящий момент пешеходы стоят на тротуаре.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49" y="3278088"/>
            <a:ext cx="6529702" cy="245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73325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вот сейчас пешеход, если не «</a:t>
            </a:r>
            <a:r>
              <a:rPr lang="ru-RU" b="1" dirty="0"/>
              <a:t>переходящий</a:t>
            </a:r>
            <a:r>
              <a:rPr lang="ru-RU" dirty="0"/>
              <a:t>», то уж точно «</a:t>
            </a:r>
            <a:r>
              <a:rPr lang="ru-RU" b="1" dirty="0"/>
              <a:t>вступивший</a:t>
            </a:r>
            <a:r>
              <a:rPr lang="ru-RU" dirty="0"/>
              <a:t>» на проезжую часть.</a:t>
            </a:r>
          </a:p>
          <a:p>
            <a:r>
              <a:rPr lang="ru-RU" dirty="0"/>
              <a:t>И, следовательно, обязанность водителя – </a:t>
            </a:r>
            <a:r>
              <a:rPr lang="ru-RU" b="1" dirty="0"/>
              <a:t>уступить дорогу пешеходу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394713"/>
      </p:ext>
    </p:extLst>
  </p:cSld>
  <p:clrMapOvr>
    <a:masterClrMapping/>
  </p:clrMapOvr>
  <p:transition spd="slow"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dirty="0" smtClean="0"/>
              <a:t>Если </a:t>
            </a:r>
            <a:r>
              <a:rPr lang="ru-RU" sz="2700" b="1" dirty="0"/>
              <a:t>перед нерегулируемым пешеходным переходом остановилось или замедлило движение </a:t>
            </a:r>
            <a:r>
              <a:rPr lang="ru-RU" sz="2700" b="1" dirty="0" smtClean="0"/>
              <a:t>Т.С., </a:t>
            </a:r>
            <a:r>
              <a:rPr lang="ru-RU" sz="2700" b="1" dirty="0"/>
              <a:t>то водители других </a:t>
            </a:r>
            <a:r>
              <a:rPr lang="ru-RU" sz="2700" b="1" dirty="0" smtClean="0"/>
              <a:t> Т.С., </a:t>
            </a:r>
            <a:r>
              <a:rPr lang="ru-RU" sz="2700" b="1" dirty="0"/>
              <a:t>движущихся по соседним полосам, могут продолжить движение, лишь убедившись, что перед указанным </a:t>
            </a:r>
            <a:r>
              <a:rPr lang="ru-RU" sz="2700" b="1" dirty="0" smtClean="0"/>
              <a:t>Т.С. </a:t>
            </a:r>
            <a:r>
              <a:rPr lang="ru-RU" sz="2700" b="1" dirty="0"/>
              <a:t>нет пешеходов.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 descr="C:\Users\Василь\Pictures\untitled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519330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силь\Pictures\untitled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27" y="4214818"/>
            <a:ext cx="4581873" cy="24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1700808"/>
            <a:ext cx="4499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белого автомобиля вспыхнули стоп-сигналы, и он явно тормозит </a:t>
            </a:r>
            <a:r>
              <a:rPr lang="ru-RU" dirty="0" smtClean="0"/>
              <a:t>и даже останавливается прямо перед </a:t>
            </a:r>
            <a:r>
              <a:rPr lang="ru-RU" dirty="0"/>
              <a:t>пешеходным переходом.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Но ваша задача – предполагать, что он пропускает пешеходов.</a:t>
            </a:r>
          </a:p>
          <a:p>
            <a:r>
              <a:rPr lang="ru-RU" dirty="0"/>
              <a:t>И, следовательно, надо тоже снижать скорость или даже остановиться.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79715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из-за остановившейся машины </a:t>
            </a:r>
            <a:r>
              <a:rPr lang="ru-RU" dirty="0" smtClean="0"/>
              <a:t>может появиться </a:t>
            </a:r>
            <a:r>
              <a:rPr lang="ru-RU" dirty="0"/>
              <a:t>пешеход. И очень хорошо, что вы снизили скорость и предполагали такое развитие событий.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40724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 регулируемых пешеходных переходах при включении разрешающего сигнала светофора водитель должен дать возможность пешеходам закончить переход проезжей части данного направления</a:t>
            </a:r>
          </a:p>
        </p:txBody>
      </p:sp>
      <p:pic>
        <p:nvPicPr>
          <p:cNvPr id="3074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7956376" cy="443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021288"/>
            <a:ext cx="774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когда на светофоре горит «красный», водители должны стоять у стоп-линии.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1908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иль\Pictures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523" cy="46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97152"/>
            <a:ext cx="8745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загорелся «зелёный». И что же, будем давить пешеходов?</a:t>
            </a:r>
          </a:p>
          <a:p>
            <a:r>
              <a:rPr lang="ru-RU" dirty="0"/>
              <a:t>В принципе, каждому нормальному водителю и так понятно, что надо дать пешеходам возможность завершить переход.</a:t>
            </a:r>
          </a:p>
        </p:txBody>
      </p:sp>
    </p:spTree>
    <p:extLst>
      <p:ext uri="{BB962C8B-B14F-4D97-AF65-F5344CB8AC3E}">
        <p14:creationId xmlns:p14="http://schemas.microsoft.com/office/powerpoint/2010/main" val="368863123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Запрещается </a:t>
            </a:r>
            <a:r>
              <a:rPr lang="ru-RU" sz="2400" b="1" dirty="0">
                <a:solidFill>
                  <a:srgbClr val="FF0000"/>
                </a:solidFill>
              </a:rPr>
              <a:t>въезжать на пешеходный переход, если за ним образовался затор, который вынудит водителя остановиться на пешеходном переходе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2" name="Picture 2" descr="C:\Users\Василь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42356" cy="40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373216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Сейчас даже и не важно, регулируемый это переход или нерегулируемый, какой сигнал на светофоре, присутствуют или нет пешеходы на проезжей части – если только за переходом затор, въезжать на разметку пешеходного перехода запрещено!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97466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76" y="-65314"/>
            <a:ext cx="9088162" cy="35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558683"/>
            <a:ext cx="9078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Только не надо останавливаться в 5-ти метрах от перехода, это же не преднамеренная остановка. Достаточно просто не наехать на «зебру».</a:t>
            </a:r>
          </a:p>
        </p:txBody>
      </p:sp>
    </p:spTree>
    <p:extLst>
      <p:ext uri="{BB962C8B-B14F-4D97-AF65-F5344CB8AC3E}">
        <p14:creationId xmlns:p14="http://schemas.microsoft.com/office/powerpoint/2010/main" val="699789118"/>
      </p:ext>
    </p:extLst>
  </p:cSld>
  <p:clrMapOvr>
    <a:masterClrMapping/>
  </p:clrMapOvr>
  <p:transition spd="slow">
    <p:cover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933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   Водитель Т.С., приближающегося к нерегулируемому пешеходному переходу, обязан  уступить дорогу пешеходам, переходящих проезжую часть или вступивших на неё для осуществления перехода.    </vt:lpstr>
      <vt:lpstr>Уступить дорогу  - требование, означающее, что участник дорожного движения не должен начинать, возобновлять или продолжать движение, осуществлять какой-либо маневр, если это может вынудить других участников движения, имеющих по отношению к нему преимущество, изменить направление движения или скорость.</vt:lpstr>
      <vt:lpstr>Презентация PowerPoint</vt:lpstr>
      <vt:lpstr> Если перед нерегулируемым пешеходным переходом остановилось или замедлило движение Т.С., то водители других  Т.С., движущихся по соседним полосам, могут продолжить движение, лишь убедившись, что перед указанным Т.С. нет пешеходов.    </vt:lpstr>
      <vt:lpstr>На регулируемых пешеходных переходах при включении разрешающего сигнала светофора водитель должен дать возможность пешеходам закончить переход проезжей части данного направления</vt:lpstr>
      <vt:lpstr>Презентация PowerPoint</vt:lpstr>
      <vt:lpstr> Запрещается въезжать на пешеходный переход, если за ним образовался затор, который вынудит водителя остановиться на пешеходном переходе.  </vt:lpstr>
      <vt:lpstr>Презентация PowerPoint</vt:lpstr>
      <vt:lpstr>Во всех случаях, в том числе и вне пешеходных переходов, водитель обязан пропустить слепых пешеходов, подающих сигнал белой тростью. </vt:lpstr>
      <vt:lpstr>Водитель должен уступить дорогу пешеходам, идущим к стоящему в месте остановки маршрутному транспортному средству или от него (со стороны дверей), если посадка и высадка производятся с проезжей части или с посадочной площадки, расположенной на ней. </vt:lpstr>
      <vt:lpstr>Презентация PowerPoint</vt:lpstr>
      <vt:lpstr>Приближаясь к остановившемуся транспортному средству, с включённой аварийной сигнализацией, имеющему опознавательные знаки «Перевозка детей», водитель должен снизить скорость, при необходимости остановиться и пропустить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Василич</cp:lastModifiedBy>
  <cp:revision>25</cp:revision>
  <dcterms:created xsi:type="dcterms:W3CDTF">2012-10-03T08:38:47Z</dcterms:created>
  <dcterms:modified xsi:type="dcterms:W3CDTF">2020-04-29T04:00:41Z</dcterms:modified>
</cp:coreProperties>
</file>